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300" r:id="rId3"/>
    <p:sldId id="302" r:id="rId4"/>
    <p:sldId id="258" r:id="rId5"/>
    <p:sldId id="269" r:id="rId6"/>
    <p:sldId id="272" r:id="rId7"/>
    <p:sldId id="274" r:id="rId8"/>
    <p:sldId id="275" r:id="rId9"/>
    <p:sldId id="277" r:id="rId10"/>
    <p:sldId id="259" r:id="rId11"/>
    <p:sldId id="279" r:id="rId12"/>
    <p:sldId id="281" r:id="rId13"/>
    <p:sldId id="284" r:id="rId14"/>
    <p:sldId id="265" r:id="rId15"/>
    <p:sldId id="285" r:id="rId16"/>
    <p:sldId id="260" r:id="rId17"/>
    <p:sldId id="288" r:id="rId18"/>
    <p:sldId id="289" r:id="rId19"/>
    <p:sldId id="291" r:id="rId20"/>
    <p:sldId id="293" r:id="rId21"/>
    <p:sldId id="292" r:id="rId22"/>
    <p:sldId id="263" r:id="rId23"/>
    <p:sldId id="295" r:id="rId24"/>
    <p:sldId id="296" r:id="rId25"/>
    <p:sldId id="297" r:id="rId26"/>
    <p:sldId id="262" r:id="rId27"/>
    <p:sldId id="298" r:id="rId28"/>
    <p:sldId id="27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9C7C7"/>
    <a:srgbClr val="E2E2E2"/>
    <a:srgbClr val="ECEF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28" autoAdjust="0"/>
    <p:restoredTop sz="94660"/>
  </p:normalViewPr>
  <p:slideViewPr>
    <p:cSldViewPr snapToGrid="0">
      <p:cViewPr varScale="1">
        <p:scale>
          <a:sx n="79" d="100"/>
          <a:sy n="79" d="100"/>
        </p:scale>
        <p:origin x="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FAA52-680E-B5DA-A4DA-87B7044C4C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1F797D-9457-E13F-C2CD-B35D0C8BDE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36595F-9CBA-B46A-A449-350E95A8B910}"/>
              </a:ext>
            </a:extLst>
          </p:cNvPr>
          <p:cNvSpPr>
            <a:spLocks noGrp="1"/>
          </p:cNvSpPr>
          <p:nvPr>
            <p:ph type="dt" sz="half" idx="10"/>
          </p:nvPr>
        </p:nvSpPr>
        <p:spPr/>
        <p:txBody>
          <a:bodyPr/>
          <a:lstStyle/>
          <a:p>
            <a:fld id="{FAC410DA-C354-47CA-8008-A61E7ABADD8D}" type="datetimeFigureOut">
              <a:rPr lang="en-US" smtClean="0"/>
              <a:t>2/28/2024</a:t>
            </a:fld>
            <a:endParaRPr lang="en-US"/>
          </a:p>
        </p:txBody>
      </p:sp>
      <p:sp>
        <p:nvSpPr>
          <p:cNvPr id="5" name="Footer Placeholder 4">
            <a:extLst>
              <a:ext uri="{FF2B5EF4-FFF2-40B4-BE49-F238E27FC236}">
                <a16:creationId xmlns:a16="http://schemas.microsoft.com/office/drawing/2014/main" id="{D69A0F91-F6B9-16C5-841F-265E419B2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B25A2-81FB-DFA0-5105-9B45E66D9A96}"/>
              </a:ext>
            </a:extLst>
          </p:cNvPr>
          <p:cNvSpPr>
            <a:spLocks noGrp="1"/>
          </p:cNvSpPr>
          <p:nvPr>
            <p:ph type="sldNum" sz="quarter" idx="12"/>
          </p:nvPr>
        </p:nvSpPr>
        <p:spPr/>
        <p:txBody>
          <a:bodyPr/>
          <a:lstStyle/>
          <a:p>
            <a:fld id="{5EB11343-25E2-467F-B37A-1B613424DB7A}" type="slidenum">
              <a:rPr lang="en-US" smtClean="0"/>
              <a:t>‹#›</a:t>
            </a:fld>
            <a:endParaRPr lang="en-US"/>
          </a:p>
        </p:txBody>
      </p:sp>
    </p:spTree>
    <p:extLst>
      <p:ext uri="{BB962C8B-B14F-4D97-AF65-F5344CB8AC3E}">
        <p14:creationId xmlns:p14="http://schemas.microsoft.com/office/powerpoint/2010/main" val="1651001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F340-A05F-07E2-06BD-9CFA361246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25EF3F-12F4-D6DB-FA66-9E6FC98032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C14C5-4575-D8AA-6089-DA9288EC33AB}"/>
              </a:ext>
            </a:extLst>
          </p:cNvPr>
          <p:cNvSpPr>
            <a:spLocks noGrp="1"/>
          </p:cNvSpPr>
          <p:nvPr>
            <p:ph type="dt" sz="half" idx="10"/>
          </p:nvPr>
        </p:nvSpPr>
        <p:spPr/>
        <p:txBody>
          <a:bodyPr/>
          <a:lstStyle/>
          <a:p>
            <a:fld id="{FAC410DA-C354-47CA-8008-A61E7ABADD8D}" type="datetimeFigureOut">
              <a:rPr lang="en-US" smtClean="0"/>
              <a:t>2/28/2024</a:t>
            </a:fld>
            <a:endParaRPr lang="en-US"/>
          </a:p>
        </p:txBody>
      </p:sp>
      <p:sp>
        <p:nvSpPr>
          <p:cNvPr id="5" name="Footer Placeholder 4">
            <a:extLst>
              <a:ext uri="{FF2B5EF4-FFF2-40B4-BE49-F238E27FC236}">
                <a16:creationId xmlns:a16="http://schemas.microsoft.com/office/drawing/2014/main" id="{D6859A2F-E8CE-EE2E-5E24-A87ACBC98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CB924-B1FE-CD84-AEF0-FC1F58DE7EAB}"/>
              </a:ext>
            </a:extLst>
          </p:cNvPr>
          <p:cNvSpPr>
            <a:spLocks noGrp="1"/>
          </p:cNvSpPr>
          <p:nvPr>
            <p:ph type="sldNum" sz="quarter" idx="12"/>
          </p:nvPr>
        </p:nvSpPr>
        <p:spPr/>
        <p:txBody>
          <a:bodyPr/>
          <a:lstStyle/>
          <a:p>
            <a:fld id="{5EB11343-25E2-467F-B37A-1B613424DB7A}" type="slidenum">
              <a:rPr lang="en-US" smtClean="0"/>
              <a:t>‹#›</a:t>
            </a:fld>
            <a:endParaRPr lang="en-US"/>
          </a:p>
        </p:txBody>
      </p:sp>
    </p:spTree>
    <p:extLst>
      <p:ext uri="{BB962C8B-B14F-4D97-AF65-F5344CB8AC3E}">
        <p14:creationId xmlns:p14="http://schemas.microsoft.com/office/powerpoint/2010/main" val="2336359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913099-B2FC-74B3-E4BA-8123B34221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0882CA-6D0D-796D-6765-5C5491D206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F5D6A9-7A6C-E0C3-719F-B5FA6B7223B5}"/>
              </a:ext>
            </a:extLst>
          </p:cNvPr>
          <p:cNvSpPr>
            <a:spLocks noGrp="1"/>
          </p:cNvSpPr>
          <p:nvPr>
            <p:ph type="dt" sz="half" idx="10"/>
          </p:nvPr>
        </p:nvSpPr>
        <p:spPr/>
        <p:txBody>
          <a:bodyPr/>
          <a:lstStyle/>
          <a:p>
            <a:fld id="{FAC410DA-C354-47CA-8008-A61E7ABADD8D}" type="datetimeFigureOut">
              <a:rPr lang="en-US" smtClean="0"/>
              <a:t>2/28/2024</a:t>
            </a:fld>
            <a:endParaRPr lang="en-US"/>
          </a:p>
        </p:txBody>
      </p:sp>
      <p:sp>
        <p:nvSpPr>
          <p:cNvPr id="5" name="Footer Placeholder 4">
            <a:extLst>
              <a:ext uri="{FF2B5EF4-FFF2-40B4-BE49-F238E27FC236}">
                <a16:creationId xmlns:a16="http://schemas.microsoft.com/office/drawing/2014/main" id="{2150139A-D438-05AA-6A10-7D045DEDB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96C91-7F8D-091C-06B9-0E6F2D3A5215}"/>
              </a:ext>
            </a:extLst>
          </p:cNvPr>
          <p:cNvSpPr>
            <a:spLocks noGrp="1"/>
          </p:cNvSpPr>
          <p:nvPr>
            <p:ph type="sldNum" sz="quarter" idx="12"/>
          </p:nvPr>
        </p:nvSpPr>
        <p:spPr/>
        <p:txBody>
          <a:bodyPr/>
          <a:lstStyle/>
          <a:p>
            <a:fld id="{5EB11343-25E2-467F-B37A-1B613424DB7A}" type="slidenum">
              <a:rPr lang="en-US" smtClean="0"/>
              <a:t>‹#›</a:t>
            </a:fld>
            <a:endParaRPr lang="en-US"/>
          </a:p>
        </p:txBody>
      </p:sp>
    </p:spTree>
    <p:extLst>
      <p:ext uri="{BB962C8B-B14F-4D97-AF65-F5344CB8AC3E}">
        <p14:creationId xmlns:p14="http://schemas.microsoft.com/office/powerpoint/2010/main" val="270551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AFB0E-3083-6BC7-2048-773D4E9A78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496FB6-EFE2-DADE-7929-9697B17B0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31AB3-4388-7B74-36F0-1BECC28F59AC}"/>
              </a:ext>
            </a:extLst>
          </p:cNvPr>
          <p:cNvSpPr>
            <a:spLocks noGrp="1"/>
          </p:cNvSpPr>
          <p:nvPr>
            <p:ph type="dt" sz="half" idx="10"/>
          </p:nvPr>
        </p:nvSpPr>
        <p:spPr/>
        <p:txBody>
          <a:bodyPr/>
          <a:lstStyle/>
          <a:p>
            <a:fld id="{FAC410DA-C354-47CA-8008-A61E7ABADD8D}" type="datetimeFigureOut">
              <a:rPr lang="en-US" smtClean="0"/>
              <a:t>2/28/2024</a:t>
            </a:fld>
            <a:endParaRPr lang="en-US"/>
          </a:p>
        </p:txBody>
      </p:sp>
      <p:sp>
        <p:nvSpPr>
          <p:cNvPr id="5" name="Footer Placeholder 4">
            <a:extLst>
              <a:ext uri="{FF2B5EF4-FFF2-40B4-BE49-F238E27FC236}">
                <a16:creationId xmlns:a16="http://schemas.microsoft.com/office/drawing/2014/main" id="{43522360-9713-20AB-E939-BF80DD6A9C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EC8420-869A-73A4-B8B7-7EF55A3195E4}"/>
              </a:ext>
            </a:extLst>
          </p:cNvPr>
          <p:cNvSpPr>
            <a:spLocks noGrp="1"/>
          </p:cNvSpPr>
          <p:nvPr>
            <p:ph type="sldNum" sz="quarter" idx="12"/>
          </p:nvPr>
        </p:nvSpPr>
        <p:spPr/>
        <p:txBody>
          <a:bodyPr/>
          <a:lstStyle/>
          <a:p>
            <a:fld id="{5EB11343-25E2-467F-B37A-1B613424DB7A}" type="slidenum">
              <a:rPr lang="en-US" smtClean="0"/>
              <a:t>‹#›</a:t>
            </a:fld>
            <a:endParaRPr lang="en-US"/>
          </a:p>
        </p:txBody>
      </p:sp>
    </p:spTree>
    <p:extLst>
      <p:ext uri="{BB962C8B-B14F-4D97-AF65-F5344CB8AC3E}">
        <p14:creationId xmlns:p14="http://schemas.microsoft.com/office/powerpoint/2010/main" val="105171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FFD20-11D7-2CB1-4FF8-FBE468930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2660C8-DB52-46D8-22BF-A76EAB3BDC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08BBBF-5A09-48D2-616A-F7667AA684DF}"/>
              </a:ext>
            </a:extLst>
          </p:cNvPr>
          <p:cNvSpPr>
            <a:spLocks noGrp="1"/>
          </p:cNvSpPr>
          <p:nvPr>
            <p:ph type="dt" sz="half" idx="10"/>
          </p:nvPr>
        </p:nvSpPr>
        <p:spPr/>
        <p:txBody>
          <a:bodyPr/>
          <a:lstStyle/>
          <a:p>
            <a:fld id="{FAC410DA-C354-47CA-8008-A61E7ABADD8D}" type="datetimeFigureOut">
              <a:rPr lang="en-US" smtClean="0"/>
              <a:t>2/28/2024</a:t>
            </a:fld>
            <a:endParaRPr lang="en-US"/>
          </a:p>
        </p:txBody>
      </p:sp>
      <p:sp>
        <p:nvSpPr>
          <p:cNvPr id="5" name="Footer Placeholder 4">
            <a:extLst>
              <a:ext uri="{FF2B5EF4-FFF2-40B4-BE49-F238E27FC236}">
                <a16:creationId xmlns:a16="http://schemas.microsoft.com/office/drawing/2014/main" id="{181F8AF9-C2DF-30D1-DC51-104773A6D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6F931-92B2-27E7-2404-5EA194E3AD66}"/>
              </a:ext>
            </a:extLst>
          </p:cNvPr>
          <p:cNvSpPr>
            <a:spLocks noGrp="1"/>
          </p:cNvSpPr>
          <p:nvPr>
            <p:ph type="sldNum" sz="quarter" idx="12"/>
          </p:nvPr>
        </p:nvSpPr>
        <p:spPr/>
        <p:txBody>
          <a:bodyPr/>
          <a:lstStyle/>
          <a:p>
            <a:fld id="{5EB11343-25E2-467F-B37A-1B613424DB7A}" type="slidenum">
              <a:rPr lang="en-US" smtClean="0"/>
              <a:t>‹#›</a:t>
            </a:fld>
            <a:endParaRPr lang="en-US"/>
          </a:p>
        </p:txBody>
      </p:sp>
    </p:spTree>
    <p:extLst>
      <p:ext uri="{BB962C8B-B14F-4D97-AF65-F5344CB8AC3E}">
        <p14:creationId xmlns:p14="http://schemas.microsoft.com/office/powerpoint/2010/main" val="89295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C55C-2797-13FD-AD9C-643CB144D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E69F65-9E6C-E5B7-8B14-611B3A4746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D8E8A6-685D-5EE9-1F8A-AA95272DE8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7648FA-561D-15D8-6A5E-1BBA044CAFB4}"/>
              </a:ext>
            </a:extLst>
          </p:cNvPr>
          <p:cNvSpPr>
            <a:spLocks noGrp="1"/>
          </p:cNvSpPr>
          <p:nvPr>
            <p:ph type="dt" sz="half" idx="10"/>
          </p:nvPr>
        </p:nvSpPr>
        <p:spPr/>
        <p:txBody>
          <a:bodyPr/>
          <a:lstStyle/>
          <a:p>
            <a:fld id="{FAC410DA-C354-47CA-8008-A61E7ABADD8D}" type="datetimeFigureOut">
              <a:rPr lang="en-US" smtClean="0"/>
              <a:t>2/28/2024</a:t>
            </a:fld>
            <a:endParaRPr lang="en-US"/>
          </a:p>
        </p:txBody>
      </p:sp>
      <p:sp>
        <p:nvSpPr>
          <p:cNvPr id="6" name="Footer Placeholder 5">
            <a:extLst>
              <a:ext uri="{FF2B5EF4-FFF2-40B4-BE49-F238E27FC236}">
                <a16:creationId xmlns:a16="http://schemas.microsoft.com/office/drawing/2014/main" id="{49E81B7E-1631-2F35-D133-7A23694277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34E862-4BEC-99B2-682B-722092B178F0}"/>
              </a:ext>
            </a:extLst>
          </p:cNvPr>
          <p:cNvSpPr>
            <a:spLocks noGrp="1"/>
          </p:cNvSpPr>
          <p:nvPr>
            <p:ph type="sldNum" sz="quarter" idx="12"/>
          </p:nvPr>
        </p:nvSpPr>
        <p:spPr/>
        <p:txBody>
          <a:bodyPr/>
          <a:lstStyle/>
          <a:p>
            <a:fld id="{5EB11343-25E2-467F-B37A-1B613424DB7A}" type="slidenum">
              <a:rPr lang="en-US" smtClean="0"/>
              <a:t>‹#›</a:t>
            </a:fld>
            <a:endParaRPr lang="en-US"/>
          </a:p>
        </p:txBody>
      </p:sp>
    </p:spTree>
    <p:extLst>
      <p:ext uri="{BB962C8B-B14F-4D97-AF65-F5344CB8AC3E}">
        <p14:creationId xmlns:p14="http://schemas.microsoft.com/office/powerpoint/2010/main" val="3673523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5AEEF-478A-DFAF-74A8-DAD2ED3AD4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EF6D80-168E-820C-F6C0-1CAA92E7FC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D623F1-F72D-07CE-9A53-E4BC5C9314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B49CCD-F508-1340-D2EE-EC1075C0BF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D9F161-DCE8-A9A5-C50D-A735726919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DCFB87-95CA-5545-C19C-F91B34983CD1}"/>
              </a:ext>
            </a:extLst>
          </p:cNvPr>
          <p:cNvSpPr>
            <a:spLocks noGrp="1"/>
          </p:cNvSpPr>
          <p:nvPr>
            <p:ph type="dt" sz="half" idx="10"/>
          </p:nvPr>
        </p:nvSpPr>
        <p:spPr/>
        <p:txBody>
          <a:bodyPr/>
          <a:lstStyle/>
          <a:p>
            <a:fld id="{FAC410DA-C354-47CA-8008-A61E7ABADD8D}" type="datetimeFigureOut">
              <a:rPr lang="en-US" smtClean="0"/>
              <a:t>2/28/2024</a:t>
            </a:fld>
            <a:endParaRPr lang="en-US"/>
          </a:p>
        </p:txBody>
      </p:sp>
      <p:sp>
        <p:nvSpPr>
          <p:cNvPr id="8" name="Footer Placeholder 7">
            <a:extLst>
              <a:ext uri="{FF2B5EF4-FFF2-40B4-BE49-F238E27FC236}">
                <a16:creationId xmlns:a16="http://schemas.microsoft.com/office/drawing/2014/main" id="{C6119FB1-F9C7-FBA0-264F-5512A81F62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A26E2F-BDD6-CA14-8053-18502E492EFC}"/>
              </a:ext>
            </a:extLst>
          </p:cNvPr>
          <p:cNvSpPr>
            <a:spLocks noGrp="1"/>
          </p:cNvSpPr>
          <p:nvPr>
            <p:ph type="sldNum" sz="quarter" idx="12"/>
          </p:nvPr>
        </p:nvSpPr>
        <p:spPr/>
        <p:txBody>
          <a:bodyPr/>
          <a:lstStyle/>
          <a:p>
            <a:fld id="{5EB11343-25E2-467F-B37A-1B613424DB7A}" type="slidenum">
              <a:rPr lang="en-US" smtClean="0"/>
              <a:t>‹#›</a:t>
            </a:fld>
            <a:endParaRPr lang="en-US"/>
          </a:p>
        </p:txBody>
      </p:sp>
    </p:spTree>
    <p:extLst>
      <p:ext uri="{BB962C8B-B14F-4D97-AF65-F5344CB8AC3E}">
        <p14:creationId xmlns:p14="http://schemas.microsoft.com/office/powerpoint/2010/main" val="1674141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11F9F-2B72-6EFD-5043-2B9DEFB07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C5A5DD-E436-0AC2-6668-A5B2A0D7B064}"/>
              </a:ext>
            </a:extLst>
          </p:cNvPr>
          <p:cNvSpPr>
            <a:spLocks noGrp="1"/>
          </p:cNvSpPr>
          <p:nvPr>
            <p:ph type="dt" sz="half" idx="10"/>
          </p:nvPr>
        </p:nvSpPr>
        <p:spPr/>
        <p:txBody>
          <a:bodyPr/>
          <a:lstStyle/>
          <a:p>
            <a:fld id="{FAC410DA-C354-47CA-8008-A61E7ABADD8D}" type="datetimeFigureOut">
              <a:rPr lang="en-US" smtClean="0"/>
              <a:t>2/28/2024</a:t>
            </a:fld>
            <a:endParaRPr lang="en-US"/>
          </a:p>
        </p:txBody>
      </p:sp>
      <p:sp>
        <p:nvSpPr>
          <p:cNvPr id="4" name="Footer Placeholder 3">
            <a:extLst>
              <a:ext uri="{FF2B5EF4-FFF2-40B4-BE49-F238E27FC236}">
                <a16:creationId xmlns:a16="http://schemas.microsoft.com/office/drawing/2014/main" id="{68B153DC-77D2-1A73-909C-479976B76F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6EAA09-7686-9A4D-D520-CC185E1C4142}"/>
              </a:ext>
            </a:extLst>
          </p:cNvPr>
          <p:cNvSpPr>
            <a:spLocks noGrp="1"/>
          </p:cNvSpPr>
          <p:nvPr>
            <p:ph type="sldNum" sz="quarter" idx="12"/>
          </p:nvPr>
        </p:nvSpPr>
        <p:spPr/>
        <p:txBody>
          <a:bodyPr/>
          <a:lstStyle/>
          <a:p>
            <a:fld id="{5EB11343-25E2-467F-B37A-1B613424DB7A}" type="slidenum">
              <a:rPr lang="en-US" smtClean="0"/>
              <a:t>‹#›</a:t>
            </a:fld>
            <a:endParaRPr lang="en-US"/>
          </a:p>
        </p:txBody>
      </p:sp>
    </p:spTree>
    <p:extLst>
      <p:ext uri="{BB962C8B-B14F-4D97-AF65-F5344CB8AC3E}">
        <p14:creationId xmlns:p14="http://schemas.microsoft.com/office/powerpoint/2010/main" val="2049104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01EAE-C914-FD56-90DE-A254FA7E2975}"/>
              </a:ext>
            </a:extLst>
          </p:cNvPr>
          <p:cNvSpPr>
            <a:spLocks noGrp="1"/>
          </p:cNvSpPr>
          <p:nvPr>
            <p:ph type="dt" sz="half" idx="10"/>
          </p:nvPr>
        </p:nvSpPr>
        <p:spPr/>
        <p:txBody>
          <a:bodyPr/>
          <a:lstStyle/>
          <a:p>
            <a:fld id="{FAC410DA-C354-47CA-8008-A61E7ABADD8D}" type="datetimeFigureOut">
              <a:rPr lang="en-US" smtClean="0"/>
              <a:t>2/28/2024</a:t>
            </a:fld>
            <a:endParaRPr lang="en-US"/>
          </a:p>
        </p:txBody>
      </p:sp>
      <p:sp>
        <p:nvSpPr>
          <p:cNvPr id="3" name="Footer Placeholder 2">
            <a:extLst>
              <a:ext uri="{FF2B5EF4-FFF2-40B4-BE49-F238E27FC236}">
                <a16:creationId xmlns:a16="http://schemas.microsoft.com/office/drawing/2014/main" id="{3ECF1CF8-159A-E9BF-318A-31C57C8784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CD9350-CFC8-17D1-15CD-5AE39295F497}"/>
              </a:ext>
            </a:extLst>
          </p:cNvPr>
          <p:cNvSpPr>
            <a:spLocks noGrp="1"/>
          </p:cNvSpPr>
          <p:nvPr>
            <p:ph type="sldNum" sz="quarter" idx="12"/>
          </p:nvPr>
        </p:nvSpPr>
        <p:spPr/>
        <p:txBody>
          <a:bodyPr/>
          <a:lstStyle/>
          <a:p>
            <a:fld id="{5EB11343-25E2-467F-B37A-1B613424DB7A}" type="slidenum">
              <a:rPr lang="en-US" smtClean="0"/>
              <a:t>‹#›</a:t>
            </a:fld>
            <a:endParaRPr lang="en-US"/>
          </a:p>
        </p:txBody>
      </p:sp>
    </p:spTree>
    <p:extLst>
      <p:ext uri="{BB962C8B-B14F-4D97-AF65-F5344CB8AC3E}">
        <p14:creationId xmlns:p14="http://schemas.microsoft.com/office/powerpoint/2010/main" val="3366850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15768-63D7-E1CC-9E3F-1D38E7DDD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DADB-835E-E15B-7BDB-B22B65801D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54BE8-1C4C-72CF-412C-C29DF96C7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5EFC67-B3B6-1F57-FE46-72CC37C4002B}"/>
              </a:ext>
            </a:extLst>
          </p:cNvPr>
          <p:cNvSpPr>
            <a:spLocks noGrp="1"/>
          </p:cNvSpPr>
          <p:nvPr>
            <p:ph type="dt" sz="half" idx="10"/>
          </p:nvPr>
        </p:nvSpPr>
        <p:spPr/>
        <p:txBody>
          <a:bodyPr/>
          <a:lstStyle/>
          <a:p>
            <a:fld id="{FAC410DA-C354-47CA-8008-A61E7ABADD8D}" type="datetimeFigureOut">
              <a:rPr lang="en-US" smtClean="0"/>
              <a:t>2/28/2024</a:t>
            </a:fld>
            <a:endParaRPr lang="en-US"/>
          </a:p>
        </p:txBody>
      </p:sp>
      <p:sp>
        <p:nvSpPr>
          <p:cNvPr id="6" name="Footer Placeholder 5">
            <a:extLst>
              <a:ext uri="{FF2B5EF4-FFF2-40B4-BE49-F238E27FC236}">
                <a16:creationId xmlns:a16="http://schemas.microsoft.com/office/drawing/2014/main" id="{7EB45EE8-37E2-6DD4-90BC-046F9E1AE6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96915E-32FB-2D4F-E128-985EDFD12D12}"/>
              </a:ext>
            </a:extLst>
          </p:cNvPr>
          <p:cNvSpPr>
            <a:spLocks noGrp="1"/>
          </p:cNvSpPr>
          <p:nvPr>
            <p:ph type="sldNum" sz="quarter" idx="12"/>
          </p:nvPr>
        </p:nvSpPr>
        <p:spPr/>
        <p:txBody>
          <a:bodyPr/>
          <a:lstStyle/>
          <a:p>
            <a:fld id="{5EB11343-25E2-467F-B37A-1B613424DB7A}" type="slidenum">
              <a:rPr lang="en-US" smtClean="0"/>
              <a:t>‹#›</a:t>
            </a:fld>
            <a:endParaRPr lang="en-US"/>
          </a:p>
        </p:txBody>
      </p:sp>
    </p:spTree>
    <p:extLst>
      <p:ext uri="{BB962C8B-B14F-4D97-AF65-F5344CB8AC3E}">
        <p14:creationId xmlns:p14="http://schemas.microsoft.com/office/powerpoint/2010/main" val="380089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121D-E2B2-7FE8-2CA0-D2E23CE42D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185316-4614-EB20-E6B8-E1E3A49E45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464141-0136-2B09-337A-BEA0BE8F4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2BC743-17F5-F044-D314-142A3452D03D}"/>
              </a:ext>
            </a:extLst>
          </p:cNvPr>
          <p:cNvSpPr>
            <a:spLocks noGrp="1"/>
          </p:cNvSpPr>
          <p:nvPr>
            <p:ph type="dt" sz="half" idx="10"/>
          </p:nvPr>
        </p:nvSpPr>
        <p:spPr/>
        <p:txBody>
          <a:bodyPr/>
          <a:lstStyle/>
          <a:p>
            <a:fld id="{FAC410DA-C354-47CA-8008-A61E7ABADD8D}" type="datetimeFigureOut">
              <a:rPr lang="en-US" smtClean="0"/>
              <a:t>2/28/2024</a:t>
            </a:fld>
            <a:endParaRPr lang="en-US"/>
          </a:p>
        </p:txBody>
      </p:sp>
      <p:sp>
        <p:nvSpPr>
          <p:cNvPr id="6" name="Footer Placeholder 5">
            <a:extLst>
              <a:ext uri="{FF2B5EF4-FFF2-40B4-BE49-F238E27FC236}">
                <a16:creationId xmlns:a16="http://schemas.microsoft.com/office/drawing/2014/main" id="{2D14D1EC-6E7C-0DF2-3C00-D680C30118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4342E8-0296-C9C1-2BF8-2699B7865382}"/>
              </a:ext>
            </a:extLst>
          </p:cNvPr>
          <p:cNvSpPr>
            <a:spLocks noGrp="1"/>
          </p:cNvSpPr>
          <p:nvPr>
            <p:ph type="sldNum" sz="quarter" idx="12"/>
          </p:nvPr>
        </p:nvSpPr>
        <p:spPr/>
        <p:txBody>
          <a:bodyPr/>
          <a:lstStyle/>
          <a:p>
            <a:fld id="{5EB11343-25E2-467F-B37A-1B613424DB7A}" type="slidenum">
              <a:rPr lang="en-US" smtClean="0"/>
              <a:t>‹#›</a:t>
            </a:fld>
            <a:endParaRPr lang="en-US"/>
          </a:p>
        </p:txBody>
      </p:sp>
    </p:spTree>
    <p:extLst>
      <p:ext uri="{BB962C8B-B14F-4D97-AF65-F5344CB8AC3E}">
        <p14:creationId xmlns:p14="http://schemas.microsoft.com/office/powerpoint/2010/main" val="2682207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EF6ED1-80F1-787C-3573-9B323D0B2A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DB6AE8-A346-2328-76D9-941A6F4878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CB9D6A-0F4B-0E43-473E-BE73CD4B15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410DA-C354-47CA-8008-A61E7ABADD8D}" type="datetimeFigureOut">
              <a:rPr lang="en-US" smtClean="0"/>
              <a:t>2/28/2024</a:t>
            </a:fld>
            <a:endParaRPr lang="en-US"/>
          </a:p>
        </p:txBody>
      </p:sp>
      <p:sp>
        <p:nvSpPr>
          <p:cNvPr id="5" name="Footer Placeholder 4">
            <a:extLst>
              <a:ext uri="{FF2B5EF4-FFF2-40B4-BE49-F238E27FC236}">
                <a16:creationId xmlns:a16="http://schemas.microsoft.com/office/drawing/2014/main" id="{3736E3D5-F339-7866-2C9E-F59846AF3C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0601B9-7E05-5C84-1CC3-4FAC0324C8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B11343-25E2-467F-B37A-1B613424DB7A}" type="slidenum">
              <a:rPr lang="en-US" smtClean="0"/>
              <a:t>‹#›</a:t>
            </a:fld>
            <a:endParaRPr lang="en-US"/>
          </a:p>
        </p:txBody>
      </p:sp>
    </p:spTree>
    <p:extLst>
      <p:ext uri="{BB962C8B-B14F-4D97-AF65-F5344CB8AC3E}">
        <p14:creationId xmlns:p14="http://schemas.microsoft.com/office/powerpoint/2010/main" val="740768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Untitled design (2)">
            <a:hlinkClick r:id="" action="ppaction://media"/>
            <a:extLst>
              <a:ext uri="{FF2B5EF4-FFF2-40B4-BE49-F238E27FC236}">
                <a16:creationId xmlns:a16="http://schemas.microsoft.com/office/drawing/2014/main" id="{A8AFCAD2-FBD5-9D39-BA67-0021246A86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03E7E81-6C84-9922-A8BB-4725E971F6C4}"/>
              </a:ext>
            </a:extLst>
          </p:cNvPr>
          <p:cNvSpPr txBox="1"/>
          <p:nvPr/>
        </p:nvSpPr>
        <p:spPr>
          <a:xfrm>
            <a:off x="1927570" y="2767281"/>
            <a:ext cx="8336860" cy="1107996"/>
          </a:xfrm>
          <a:prstGeom prst="rect">
            <a:avLst/>
          </a:prstGeom>
          <a:noFill/>
        </p:spPr>
        <p:txBody>
          <a:bodyPr wrap="square" rtlCol="0">
            <a:spAutoFit/>
          </a:bodyPr>
          <a:lstStyle/>
          <a:p>
            <a:pPr algn="ctr"/>
            <a:r>
              <a:rPr lang="en-US" sz="6600" b="1" dirty="0">
                <a:solidFill>
                  <a:schemeClr val="bg1"/>
                </a:solidFill>
                <a:effectLst>
                  <a:outerShdw blurRad="38100" dist="38100" dir="2700000" algn="tl">
                    <a:srgbClr val="000000">
                      <a:alpha val="43137"/>
                    </a:srgbClr>
                  </a:outerShdw>
                </a:effectLst>
                <a:latin typeface="Source Sans Pro" panose="020B0503030403020204" pitchFamily="34" charset="0"/>
              </a:rPr>
              <a:t>DRUG TRAFFICKING</a:t>
            </a:r>
          </a:p>
        </p:txBody>
      </p:sp>
      <p:sp>
        <p:nvSpPr>
          <p:cNvPr id="8" name="TextBox 7">
            <a:extLst>
              <a:ext uri="{FF2B5EF4-FFF2-40B4-BE49-F238E27FC236}">
                <a16:creationId xmlns:a16="http://schemas.microsoft.com/office/drawing/2014/main" id="{0EA29F9E-1E0C-D9D8-9DB3-04FA865F62DB}"/>
              </a:ext>
            </a:extLst>
          </p:cNvPr>
          <p:cNvSpPr txBox="1"/>
          <p:nvPr/>
        </p:nvSpPr>
        <p:spPr>
          <a:xfrm>
            <a:off x="1927570" y="3719781"/>
            <a:ext cx="8336860" cy="769441"/>
          </a:xfrm>
          <a:prstGeom prst="rect">
            <a:avLst/>
          </a:prstGeom>
          <a:noFill/>
        </p:spPr>
        <p:txBody>
          <a:bodyPr wrap="square" rtlCol="0">
            <a:spAutoFit/>
          </a:bodyPr>
          <a:lstStyle>
            <a:defPPr>
              <a:defRPr lang="en-US"/>
            </a:defPPr>
            <a:lvl1pPr algn="ctr">
              <a:defRPr sz="6600" b="1">
                <a:solidFill>
                  <a:schemeClr val="bg1"/>
                </a:solidFill>
                <a:effectLst>
                  <a:outerShdw blurRad="38100" dist="38100" dir="2700000" algn="tl">
                    <a:srgbClr val="000000">
                      <a:alpha val="43137"/>
                    </a:srgbClr>
                  </a:outerShdw>
                </a:effectLst>
                <a:latin typeface="Source Sans Pro" panose="020B0503030403020204" pitchFamily="34" charset="0"/>
              </a:defRPr>
            </a:lvl1pPr>
          </a:lstStyle>
          <a:p>
            <a:r>
              <a:rPr lang="en-US" sz="4400" b="0" dirty="0">
                <a:solidFill>
                  <a:srgbClr val="E2E2E2"/>
                </a:solidFill>
              </a:rPr>
              <a:t>COLOMBIA</a:t>
            </a:r>
          </a:p>
        </p:txBody>
      </p:sp>
    </p:spTree>
    <p:extLst>
      <p:ext uri="{BB962C8B-B14F-4D97-AF65-F5344CB8AC3E}">
        <p14:creationId xmlns:p14="http://schemas.microsoft.com/office/powerpoint/2010/main" val="857741597"/>
      </p:ext>
    </p:extLst>
  </p:cSld>
  <p:clrMapOvr>
    <a:masterClrMapping/>
  </p:clrMapOvr>
  <p:transition spd="med"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0"/>
                                        </p:tgtEl>
                                      </p:cBhvr>
                                    </p:cmd>
                                  </p:childTnLst>
                                </p:cTn>
                              </p:par>
                              <p:par>
                                <p:cTn id="7" presetID="10" presetClass="entr" presetSubtype="0" fill="hold" grpId="0" nodeType="withEffect">
                                  <p:stCondLst>
                                    <p:cond delay="15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4000"/>
                                        <p:tgtEl>
                                          <p:spTgt spid="6"/>
                                        </p:tgtEl>
                                      </p:cBhvr>
                                    </p:animEffect>
                                  </p:childTnLst>
                                </p:cTn>
                              </p:par>
                              <p:par>
                                <p:cTn id="10" presetID="10" presetClass="entr" presetSubtype="0" fill="hold" grpId="0" nodeType="withEffect">
                                  <p:stCondLst>
                                    <p:cond delay="3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0"/>
                </p:tgtEl>
              </p:cMediaNode>
            </p:video>
          </p:childTnLst>
        </p:cTn>
      </p:par>
    </p:tnLst>
    <p:bldLst>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extLst>
              <a:ext uri="{FF2B5EF4-FFF2-40B4-BE49-F238E27FC236}">
                <a16:creationId xmlns:a16="http://schemas.microsoft.com/office/drawing/2014/main" id="{D6B47B2E-29BF-21A0-0E9B-CB30184BEC8E}"/>
              </a:ext>
            </a:extLst>
          </p:cNvPr>
          <p:cNvPicPr>
            <a:picLocks noChangeAspect="1"/>
          </p:cNvPicPr>
          <p:nvPr/>
        </p:nvPicPr>
        <p:blipFill>
          <a:blip r:embed="rId2"/>
          <a:stretch>
            <a:fillRect/>
          </a:stretch>
        </p:blipFill>
        <p:spPr>
          <a:xfrm>
            <a:off x="0" y="0"/>
            <a:ext cx="12192000" cy="6858000"/>
          </a:xfrm>
          <a:prstGeom prst="rect">
            <a:avLst/>
          </a:prstGeom>
        </p:spPr>
      </p:pic>
      <p:cxnSp>
        <p:nvCxnSpPr>
          <p:cNvPr id="12" name="Straight Connector 11">
            <a:extLst>
              <a:ext uri="{FF2B5EF4-FFF2-40B4-BE49-F238E27FC236}">
                <a16:creationId xmlns:a16="http://schemas.microsoft.com/office/drawing/2014/main" id="{BC32FB0E-CE09-E4EA-F114-384487074FE3}"/>
              </a:ext>
            </a:extLst>
          </p:cNvPr>
          <p:cNvCxnSpPr>
            <a:cxnSpLocks/>
          </p:cNvCxnSpPr>
          <p:nvPr/>
        </p:nvCxnSpPr>
        <p:spPr>
          <a:xfrm>
            <a:off x="-2698" y="3528488"/>
            <a:ext cx="12194698" cy="0"/>
          </a:xfrm>
          <a:prstGeom prst="line">
            <a:avLst/>
          </a:prstGeom>
          <a:ln w="19050">
            <a:solidFill>
              <a:srgbClr val="C9C7C7"/>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254946E-B428-784E-AA85-DF54EE4B43E7}"/>
              </a:ext>
            </a:extLst>
          </p:cNvPr>
          <p:cNvGrpSpPr/>
          <p:nvPr/>
        </p:nvGrpSpPr>
        <p:grpSpPr>
          <a:xfrm>
            <a:off x="1879603" y="3650148"/>
            <a:ext cx="2552808" cy="2178417"/>
            <a:chOff x="1981200" y="3668620"/>
            <a:chExt cx="2552808" cy="2178417"/>
          </a:xfrm>
        </p:grpSpPr>
        <p:cxnSp>
          <p:nvCxnSpPr>
            <p:cNvPr id="9" name="Straight Connector 8">
              <a:extLst>
                <a:ext uri="{FF2B5EF4-FFF2-40B4-BE49-F238E27FC236}">
                  <a16:creationId xmlns:a16="http://schemas.microsoft.com/office/drawing/2014/main" id="{370047CC-FA19-D74A-6A64-6F9DE8819C3E}"/>
                </a:ext>
              </a:extLst>
            </p:cNvPr>
            <p:cNvCxnSpPr>
              <a:cxnSpLocks/>
              <a:stCxn id="65" idx="4"/>
            </p:cNvCxnSpPr>
            <p:nvPr/>
          </p:nvCxnSpPr>
          <p:spPr>
            <a:xfrm>
              <a:off x="1981200" y="3668620"/>
              <a:ext cx="0" cy="750820"/>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1100625F-9C55-1D0F-4BB6-637B003507B8}"/>
                </a:ext>
              </a:extLst>
            </p:cNvPr>
            <p:cNvGrpSpPr/>
            <p:nvPr/>
          </p:nvGrpSpPr>
          <p:grpSpPr>
            <a:xfrm>
              <a:off x="1981200" y="4103932"/>
              <a:ext cx="2552808" cy="1743105"/>
              <a:chOff x="1981200" y="4128453"/>
              <a:chExt cx="2552808" cy="1743105"/>
            </a:xfrm>
          </p:grpSpPr>
          <p:sp>
            <p:nvSpPr>
              <p:cNvPr id="11" name="TextBox 10">
                <a:extLst>
                  <a:ext uri="{FF2B5EF4-FFF2-40B4-BE49-F238E27FC236}">
                    <a16:creationId xmlns:a16="http://schemas.microsoft.com/office/drawing/2014/main" id="{988FD912-3BA7-A859-4AF5-321593C2EB9C}"/>
                  </a:ext>
                </a:extLst>
              </p:cNvPr>
              <p:cNvSpPr txBox="1"/>
              <p:nvPr/>
            </p:nvSpPr>
            <p:spPr>
              <a:xfrm>
                <a:off x="1981200" y="4128453"/>
                <a:ext cx="774571"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1980s</a:t>
                </a:r>
              </a:p>
            </p:txBody>
          </p:sp>
          <p:sp>
            <p:nvSpPr>
              <p:cNvPr id="13" name="TextBox 12">
                <a:extLst>
                  <a:ext uri="{FF2B5EF4-FFF2-40B4-BE49-F238E27FC236}">
                    <a16:creationId xmlns:a16="http://schemas.microsoft.com/office/drawing/2014/main" id="{A1F9DD10-5210-FFE4-C5C8-3BC132FF2420}"/>
                  </a:ext>
                </a:extLst>
              </p:cNvPr>
              <p:cNvSpPr txBox="1"/>
              <p:nvPr/>
            </p:nvSpPr>
            <p:spPr>
              <a:xfrm>
                <a:off x="1981200" y="4559232"/>
                <a:ext cx="2385077"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INTERNATIONAL EXPANSION</a:t>
                </a:r>
              </a:p>
            </p:txBody>
          </p:sp>
          <p:sp>
            <p:nvSpPr>
              <p:cNvPr id="14" name="TextBox 13">
                <a:extLst>
                  <a:ext uri="{FF2B5EF4-FFF2-40B4-BE49-F238E27FC236}">
                    <a16:creationId xmlns:a16="http://schemas.microsoft.com/office/drawing/2014/main" id="{299AF20C-AAE5-3C01-9C57-6DDF30832EB9}"/>
                  </a:ext>
                </a:extLst>
              </p:cNvPr>
              <p:cNvSpPr txBox="1"/>
              <p:nvPr/>
            </p:nvSpPr>
            <p:spPr>
              <a:xfrm>
                <a:off x="1981200" y="4809729"/>
                <a:ext cx="2552808" cy="1061829"/>
              </a:xfrm>
              <a:prstGeom prst="rect">
                <a:avLst/>
              </a:prstGeom>
              <a:noFill/>
            </p:spPr>
            <p:txBody>
              <a:bodyPr wrap="square" rtlCol="0">
                <a:spAutoFit/>
              </a:bodyPr>
              <a:lstStyle/>
              <a:p>
                <a:pPr algn="just"/>
                <a:r>
                  <a:rPr lang="en-US" sz="1050" b="0" i="0" dirty="0">
                    <a:solidFill>
                      <a:schemeClr val="bg1"/>
                    </a:solidFill>
                    <a:effectLst/>
                    <a:latin typeface="Source Sans Pro" panose="020B0503030403020204" pitchFamily="34" charset="0"/>
                    <a:ea typeface="Source Sans Pro" panose="020B0503030403020204" pitchFamily="34" charset="0"/>
                  </a:rPr>
                  <a:t>Cocaine trafficking expanded to Europe and other parts of the world, making Colombia a global hub for the drug trade. The Medellin Cartel waged a war against the Colombian government and its rivals, the Cali Cartel. </a:t>
                </a:r>
                <a:endParaRPr lang="en-US" sz="1050" dirty="0">
                  <a:solidFill>
                    <a:schemeClr val="bg1"/>
                  </a:solidFill>
                  <a:latin typeface="Source Sans Pro" panose="020B0503030403020204" pitchFamily="34" charset="0"/>
                  <a:ea typeface="Source Sans Pro" panose="020B0503030403020204" pitchFamily="34" charset="0"/>
                </a:endParaRPr>
              </a:p>
            </p:txBody>
          </p:sp>
        </p:grpSp>
      </p:grpSp>
      <p:grpSp>
        <p:nvGrpSpPr>
          <p:cNvPr id="18" name="Group 17">
            <a:extLst>
              <a:ext uri="{FF2B5EF4-FFF2-40B4-BE49-F238E27FC236}">
                <a16:creationId xmlns:a16="http://schemas.microsoft.com/office/drawing/2014/main" id="{F7D2DC6E-467C-CADF-9E33-3EF61ACB2688}"/>
              </a:ext>
            </a:extLst>
          </p:cNvPr>
          <p:cNvGrpSpPr/>
          <p:nvPr/>
        </p:nvGrpSpPr>
        <p:grpSpPr>
          <a:xfrm>
            <a:off x="4432411" y="1457462"/>
            <a:ext cx="2260869" cy="1411210"/>
            <a:chOff x="4432411" y="1475934"/>
            <a:chExt cx="2260869" cy="1411210"/>
          </a:xfrm>
        </p:grpSpPr>
        <p:sp>
          <p:nvSpPr>
            <p:cNvPr id="19" name="TextBox 18">
              <a:extLst>
                <a:ext uri="{FF2B5EF4-FFF2-40B4-BE49-F238E27FC236}">
                  <a16:creationId xmlns:a16="http://schemas.microsoft.com/office/drawing/2014/main" id="{B83AF238-D731-BD54-2B10-10E7726FE7EC}"/>
                </a:ext>
              </a:extLst>
            </p:cNvPr>
            <p:cNvSpPr txBox="1"/>
            <p:nvPr/>
          </p:nvSpPr>
          <p:spPr>
            <a:xfrm>
              <a:off x="4432411" y="1475934"/>
              <a:ext cx="774571"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1990s</a:t>
              </a:r>
            </a:p>
          </p:txBody>
        </p:sp>
        <p:sp>
          <p:nvSpPr>
            <p:cNvPr id="20" name="TextBox 19">
              <a:extLst>
                <a:ext uri="{FF2B5EF4-FFF2-40B4-BE49-F238E27FC236}">
                  <a16:creationId xmlns:a16="http://schemas.microsoft.com/office/drawing/2014/main" id="{A7D89CF2-FC17-CF39-8CA0-7200A85D6801}"/>
                </a:ext>
              </a:extLst>
            </p:cNvPr>
            <p:cNvSpPr txBox="1"/>
            <p:nvPr/>
          </p:nvSpPr>
          <p:spPr>
            <a:xfrm>
              <a:off x="4432411" y="1906713"/>
              <a:ext cx="1734001"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PEAK AND PRESSUE</a:t>
              </a:r>
            </a:p>
          </p:txBody>
        </p:sp>
        <p:sp>
          <p:nvSpPr>
            <p:cNvPr id="21" name="TextBox 20">
              <a:extLst>
                <a:ext uri="{FF2B5EF4-FFF2-40B4-BE49-F238E27FC236}">
                  <a16:creationId xmlns:a16="http://schemas.microsoft.com/office/drawing/2014/main" id="{518A5C75-5988-6A50-2CD9-C34B163D691D}"/>
                </a:ext>
              </a:extLst>
            </p:cNvPr>
            <p:cNvSpPr txBox="1"/>
            <p:nvPr/>
          </p:nvSpPr>
          <p:spPr>
            <a:xfrm>
              <a:off x="4432411" y="2148480"/>
              <a:ext cx="2260869" cy="738664"/>
            </a:xfrm>
            <a:prstGeom prst="rect">
              <a:avLst/>
            </a:prstGeom>
            <a:noFill/>
          </p:spPr>
          <p:txBody>
            <a:bodyPr wrap="square" rtlCol="0">
              <a:spAutoFit/>
            </a:bodyPr>
            <a:lstStyle/>
            <a:p>
              <a:pPr algn="just"/>
              <a:r>
                <a:rPr lang="en-US" sz="1050" dirty="0">
                  <a:solidFill>
                    <a:schemeClr val="bg1"/>
                  </a:solidFill>
                  <a:latin typeface="Source Sans Pro" panose="020B0503030403020204" pitchFamily="34" charset="0"/>
                  <a:ea typeface="Source Sans Pro" panose="020B0503030403020204" pitchFamily="34" charset="0"/>
                </a:rPr>
                <a:t>The Medellín Cartel reaches its peak under Escobar but faced intense pressure from the Colombian government and rival cartels.</a:t>
              </a:r>
              <a:endParaRPr lang="en-US" sz="1200" dirty="0">
                <a:solidFill>
                  <a:schemeClr val="bg1"/>
                </a:solidFill>
                <a:latin typeface="Source Sans Pro" panose="020B0503030403020204" pitchFamily="34" charset="0"/>
                <a:ea typeface="Source Sans Pro" panose="020B0503030403020204" pitchFamily="34" charset="0"/>
              </a:endParaRPr>
            </a:p>
          </p:txBody>
        </p:sp>
      </p:grpSp>
      <p:grpSp>
        <p:nvGrpSpPr>
          <p:cNvPr id="25" name="Group 24">
            <a:extLst>
              <a:ext uri="{FF2B5EF4-FFF2-40B4-BE49-F238E27FC236}">
                <a16:creationId xmlns:a16="http://schemas.microsoft.com/office/drawing/2014/main" id="{20F1EF8B-6904-98FF-7BD9-1669238D9BEB}"/>
              </a:ext>
            </a:extLst>
          </p:cNvPr>
          <p:cNvGrpSpPr/>
          <p:nvPr/>
        </p:nvGrpSpPr>
        <p:grpSpPr>
          <a:xfrm>
            <a:off x="7008339" y="4116488"/>
            <a:ext cx="2845117" cy="2066271"/>
            <a:chOff x="7093798" y="4079411"/>
            <a:chExt cx="2348096" cy="2066271"/>
          </a:xfrm>
        </p:grpSpPr>
        <p:sp>
          <p:nvSpPr>
            <p:cNvPr id="28" name="TextBox 27">
              <a:extLst>
                <a:ext uri="{FF2B5EF4-FFF2-40B4-BE49-F238E27FC236}">
                  <a16:creationId xmlns:a16="http://schemas.microsoft.com/office/drawing/2014/main" id="{7BF7BE0B-2857-161D-D8EE-D02E793C6286}"/>
                </a:ext>
              </a:extLst>
            </p:cNvPr>
            <p:cNvSpPr txBox="1"/>
            <p:nvPr/>
          </p:nvSpPr>
          <p:spPr>
            <a:xfrm>
              <a:off x="7093798" y="4079411"/>
              <a:ext cx="671979"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1993</a:t>
              </a:r>
            </a:p>
          </p:txBody>
        </p:sp>
        <p:sp>
          <p:nvSpPr>
            <p:cNvPr id="32" name="TextBox 31">
              <a:extLst>
                <a:ext uri="{FF2B5EF4-FFF2-40B4-BE49-F238E27FC236}">
                  <a16:creationId xmlns:a16="http://schemas.microsoft.com/office/drawing/2014/main" id="{84B7B9A1-A784-0852-7F4B-4250BED9B8AA}"/>
                </a:ext>
              </a:extLst>
            </p:cNvPr>
            <p:cNvSpPr txBox="1"/>
            <p:nvPr/>
          </p:nvSpPr>
          <p:spPr>
            <a:xfrm>
              <a:off x="7093798" y="4510190"/>
              <a:ext cx="1780039"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DEATH AND DECLINE</a:t>
              </a:r>
            </a:p>
          </p:txBody>
        </p:sp>
        <p:sp>
          <p:nvSpPr>
            <p:cNvPr id="39" name="TextBox 38">
              <a:extLst>
                <a:ext uri="{FF2B5EF4-FFF2-40B4-BE49-F238E27FC236}">
                  <a16:creationId xmlns:a16="http://schemas.microsoft.com/office/drawing/2014/main" id="{713DB218-351B-A9B4-9E71-CAC327A0DAD0}"/>
                </a:ext>
              </a:extLst>
            </p:cNvPr>
            <p:cNvSpPr txBox="1"/>
            <p:nvPr/>
          </p:nvSpPr>
          <p:spPr>
            <a:xfrm>
              <a:off x="7093798" y="4760687"/>
              <a:ext cx="2348096" cy="1384995"/>
            </a:xfrm>
            <a:prstGeom prst="rect">
              <a:avLst/>
            </a:prstGeom>
            <a:noFill/>
          </p:spPr>
          <p:txBody>
            <a:bodyPr wrap="square" rtlCol="0">
              <a:spAutoFit/>
            </a:bodyPr>
            <a:lstStyle/>
            <a:p>
              <a:pPr algn="just"/>
              <a:r>
                <a:rPr lang="en-US" sz="1050" b="0" i="0" dirty="0">
                  <a:solidFill>
                    <a:schemeClr val="bg1"/>
                  </a:solidFill>
                  <a:effectLst/>
                  <a:latin typeface="Source Sans Pro" panose="020B0503030403020204" pitchFamily="34" charset="0"/>
                  <a:ea typeface="Source Sans Pro" panose="020B0503030403020204" pitchFamily="34" charset="0"/>
                </a:rPr>
                <a:t>Escobar is killed.  His death marked the decline of the Medellin cartel.  The Cali Cartel took over the cocaine market after its fall.  By the end of the decade, both the Medellin and Cali Cartels are dismantled, leading to fragmentation of the drug trade into smaller groups.</a:t>
              </a:r>
              <a:endParaRPr lang="en-US" sz="1050" dirty="0">
                <a:solidFill>
                  <a:schemeClr val="bg1"/>
                </a:solidFill>
                <a:latin typeface="Source Sans Pro" panose="020B0503030403020204" pitchFamily="34" charset="0"/>
                <a:ea typeface="Source Sans Pro" panose="020B0503030403020204" pitchFamily="34" charset="0"/>
              </a:endParaRPr>
            </a:p>
          </p:txBody>
        </p:sp>
      </p:grpSp>
      <p:sp>
        <p:nvSpPr>
          <p:cNvPr id="41" name="TextBox 40">
            <a:extLst>
              <a:ext uri="{FF2B5EF4-FFF2-40B4-BE49-F238E27FC236}">
                <a16:creationId xmlns:a16="http://schemas.microsoft.com/office/drawing/2014/main" id="{9E907414-E6D2-4E45-4624-B5C68BAE83E0}"/>
              </a:ext>
            </a:extLst>
          </p:cNvPr>
          <p:cNvSpPr txBox="1"/>
          <p:nvPr/>
        </p:nvSpPr>
        <p:spPr>
          <a:xfrm>
            <a:off x="9560939" y="1389412"/>
            <a:ext cx="671979"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1999</a:t>
            </a:r>
          </a:p>
        </p:txBody>
      </p:sp>
      <p:sp>
        <p:nvSpPr>
          <p:cNvPr id="55" name="TextBox 54">
            <a:extLst>
              <a:ext uri="{FF2B5EF4-FFF2-40B4-BE49-F238E27FC236}">
                <a16:creationId xmlns:a16="http://schemas.microsoft.com/office/drawing/2014/main" id="{E6EF4C1D-24D7-F35A-D095-5A584B6DE6A3}"/>
              </a:ext>
            </a:extLst>
          </p:cNvPr>
          <p:cNvSpPr txBox="1"/>
          <p:nvPr/>
        </p:nvSpPr>
        <p:spPr>
          <a:xfrm>
            <a:off x="9560939" y="1820191"/>
            <a:ext cx="2247667"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COCA PRODUCTION SOARS</a:t>
            </a:r>
          </a:p>
        </p:txBody>
      </p:sp>
      <p:sp>
        <p:nvSpPr>
          <p:cNvPr id="56" name="TextBox 55">
            <a:extLst>
              <a:ext uri="{FF2B5EF4-FFF2-40B4-BE49-F238E27FC236}">
                <a16:creationId xmlns:a16="http://schemas.microsoft.com/office/drawing/2014/main" id="{DDC30819-3036-D399-6184-486B1A3685CD}"/>
              </a:ext>
            </a:extLst>
          </p:cNvPr>
          <p:cNvSpPr txBox="1"/>
          <p:nvPr/>
        </p:nvSpPr>
        <p:spPr>
          <a:xfrm>
            <a:off x="9560939" y="2061958"/>
            <a:ext cx="2400150" cy="900246"/>
          </a:xfrm>
          <a:prstGeom prst="rect">
            <a:avLst/>
          </a:prstGeom>
          <a:noFill/>
        </p:spPr>
        <p:txBody>
          <a:bodyPr wrap="square" rtlCol="0">
            <a:spAutoFit/>
          </a:bodyPr>
          <a:lstStyle/>
          <a:p>
            <a:pPr algn="just"/>
            <a:r>
              <a:rPr lang="en-US" sz="1050" dirty="0">
                <a:solidFill>
                  <a:schemeClr val="bg1"/>
                </a:solidFill>
                <a:latin typeface="Source Sans Pro" panose="020B0503030403020204" pitchFamily="34" charset="0"/>
                <a:ea typeface="Source Sans Pro" panose="020B0503030403020204" pitchFamily="34" charset="0"/>
              </a:rPr>
              <a:t>Colombia becomes the world’s largest producer of coca, the raw material for cocaine. Drug trafficking affects the environment, the economy, and the society of Colombia.</a:t>
            </a:r>
            <a:endParaRPr lang="en-US" sz="1200" dirty="0">
              <a:solidFill>
                <a:schemeClr val="bg1"/>
              </a:solidFill>
              <a:latin typeface="Source Sans Pro" panose="020B0503030403020204" pitchFamily="34" charset="0"/>
              <a:ea typeface="Source Sans Pro" panose="020B0503030403020204" pitchFamily="34" charset="0"/>
            </a:endParaRPr>
          </a:p>
        </p:txBody>
      </p:sp>
      <p:cxnSp>
        <p:nvCxnSpPr>
          <p:cNvPr id="17" name="Straight Connector 16">
            <a:extLst>
              <a:ext uri="{FF2B5EF4-FFF2-40B4-BE49-F238E27FC236}">
                <a16:creationId xmlns:a16="http://schemas.microsoft.com/office/drawing/2014/main" id="{63196238-6AAA-B82F-50A3-7BF33088873A}"/>
              </a:ext>
            </a:extLst>
          </p:cNvPr>
          <p:cNvCxnSpPr>
            <a:cxnSpLocks/>
            <a:endCxn id="64" idx="0"/>
          </p:cNvCxnSpPr>
          <p:nvPr/>
        </p:nvCxnSpPr>
        <p:spPr>
          <a:xfrm>
            <a:off x="4432411" y="2696831"/>
            <a:ext cx="0" cy="755407"/>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A4B7A590-E4EF-EE92-FE7B-0A2EF93C36CA}"/>
              </a:ext>
            </a:extLst>
          </p:cNvPr>
          <p:cNvSpPr/>
          <p:nvPr/>
        </p:nvSpPr>
        <p:spPr>
          <a:xfrm>
            <a:off x="4333456" y="3452238"/>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9352F535-0248-ED93-E096-2F5A4189C961}"/>
              </a:ext>
            </a:extLst>
          </p:cNvPr>
          <p:cNvSpPr/>
          <p:nvPr/>
        </p:nvSpPr>
        <p:spPr>
          <a:xfrm>
            <a:off x="1780648" y="3452238"/>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1D8F4471-536E-F8ED-940A-47C62A5CE751}"/>
              </a:ext>
            </a:extLst>
          </p:cNvPr>
          <p:cNvCxnSpPr>
            <a:cxnSpLocks/>
            <a:stCxn id="66" idx="4"/>
          </p:cNvCxnSpPr>
          <p:nvPr/>
        </p:nvCxnSpPr>
        <p:spPr>
          <a:xfrm>
            <a:off x="7010137" y="3650148"/>
            <a:ext cx="538" cy="754272"/>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AED5068-A9C3-B700-74E6-80B7AEAD88F0}"/>
              </a:ext>
            </a:extLst>
          </p:cNvPr>
          <p:cNvCxnSpPr>
            <a:cxnSpLocks/>
            <a:endCxn id="67" idx="0"/>
          </p:cNvCxnSpPr>
          <p:nvPr/>
        </p:nvCxnSpPr>
        <p:spPr>
          <a:xfrm flipH="1">
            <a:off x="9559291" y="2709584"/>
            <a:ext cx="1648" cy="742654"/>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A73489A3-AFD3-BA39-50DE-0BC41A55BC2E}"/>
              </a:ext>
            </a:extLst>
          </p:cNvPr>
          <p:cNvSpPr/>
          <p:nvPr/>
        </p:nvSpPr>
        <p:spPr>
          <a:xfrm>
            <a:off x="6911182" y="3452238"/>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783D3EDA-67ED-58EC-3779-6785EEA553D3}"/>
              </a:ext>
            </a:extLst>
          </p:cNvPr>
          <p:cNvSpPr/>
          <p:nvPr/>
        </p:nvSpPr>
        <p:spPr>
          <a:xfrm>
            <a:off x="9460336" y="3452238"/>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48736848"/>
      </p:ext>
    </p:extLst>
  </p:cSld>
  <p:clrMapOvr>
    <a:masterClrMapping/>
  </p:clrMapOvr>
  <mc:AlternateContent xmlns:mc="http://schemas.openxmlformats.org/markup-compatibility/2006" xmlns:p14="http://schemas.microsoft.com/office/powerpoint/2010/main">
    <mc:Choice Requires="p14">
      <p:transition spd="slow" p14:dur="2000" advClick="0" advTm="250">
        <p:push/>
      </p:transition>
    </mc:Choice>
    <mc:Fallback xmlns="">
      <p:transition spd="slow" advClick="0" advTm="250">
        <p:push/>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D95A2A-A180-FFFA-0498-EE17AE14549F}"/>
              </a:ext>
            </a:extLst>
          </p:cNvPr>
          <p:cNvPicPr>
            <a:picLocks noChangeAspect="1"/>
          </p:cNvPicPr>
          <p:nvPr/>
        </p:nvPicPr>
        <p:blipFill rotWithShape="1">
          <a:blip r:embed="rId4"/>
          <a:srcRect l="7181" t="26140" r="27743" b="8783"/>
          <a:stretch/>
        </p:blipFill>
        <p:spPr>
          <a:xfrm>
            <a:off x="0" y="-1"/>
            <a:ext cx="12192000" cy="6858001"/>
          </a:xfrm>
          <a:prstGeom prst="rect">
            <a:avLst/>
          </a:prstGeom>
        </p:spPr>
      </p:pic>
      <p:pic>
        <p:nvPicPr>
          <p:cNvPr id="8" name="Video 2000s">
            <a:hlinkClick r:id="" action="ppaction://media"/>
            <a:extLst>
              <a:ext uri="{FF2B5EF4-FFF2-40B4-BE49-F238E27FC236}">
                <a16:creationId xmlns:a16="http://schemas.microsoft.com/office/drawing/2014/main" id="{ACB2C8E4-D6EC-98E6-5E86-4F861BB14A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29593" y="0"/>
            <a:ext cx="8262408" cy="6431280"/>
          </a:xfrm>
          <a:prstGeom prst="rect">
            <a:avLst/>
          </a:prstGeom>
        </p:spPr>
      </p:pic>
      <p:sp>
        <p:nvSpPr>
          <p:cNvPr id="9" name="TextBox 8">
            <a:extLst>
              <a:ext uri="{FF2B5EF4-FFF2-40B4-BE49-F238E27FC236}">
                <a16:creationId xmlns:a16="http://schemas.microsoft.com/office/drawing/2014/main" id="{EC8C4E07-8E6A-8527-D942-D17FFE7CDD8A}"/>
              </a:ext>
            </a:extLst>
          </p:cNvPr>
          <p:cNvSpPr txBox="1"/>
          <p:nvPr/>
        </p:nvSpPr>
        <p:spPr>
          <a:xfrm>
            <a:off x="1582635" y="4158245"/>
            <a:ext cx="3322769" cy="400110"/>
          </a:xfrm>
          <a:prstGeom prst="rect">
            <a:avLst/>
          </a:prstGeom>
          <a:noFill/>
        </p:spPr>
        <p:txBody>
          <a:bodyPr wrap="none" rtlCol="0">
            <a:spAutoFit/>
          </a:bodyPr>
          <a:lstStyle/>
          <a:p>
            <a:r>
              <a:rPr lang="en-US" sz="2000" b="1" dirty="0">
                <a:solidFill>
                  <a:schemeClr val="bg1"/>
                </a:solidFill>
                <a:highlight>
                  <a:srgbClr val="000000"/>
                </a:highlight>
                <a:latin typeface="Source Sans Pro" panose="020B0503030403020204" pitchFamily="34" charset="0"/>
                <a:ea typeface="Source Sans Pro" panose="020B0503030403020204" pitchFamily="34" charset="0"/>
              </a:rPr>
              <a:t>INTERNATIONAL EXPANSION</a:t>
            </a:r>
          </a:p>
        </p:txBody>
      </p:sp>
      <p:sp>
        <p:nvSpPr>
          <p:cNvPr id="10" name="TextBox 9">
            <a:extLst>
              <a:ext uri="{FF2B5EF4-FFF2-40B4-BE49-F238E27FC236}">
                <a16:creationId xmlns:a16="http://schemas.microsoft.com/office/drawing/2014/main" id="{26A81D77-D24B-B01E-5935-68F7EE1D6430}"/>
              </a:ext>
            </a:extLst>
          </p:cNvPr>
          <p:cNvSpPr txBox="1"/>
          <p:nvPr/>
        </p:nvSpPr>
        <p:spPr>
          <a:xfrm>
            <a:off x="1582634" y="4591622"/>
            <a:ext cx="3820157" cy="1569660"/>
          </a:xfrm>
          <a:prstGeom prst="rect">
            <a:avLst/>
          </a:prstGeom>
          <a:noFill/>
        </p:spPr>
        <p:txBody>
          <a:bodyPr wrap="square" rtlCol="0">
            <a:spAutoFit/>
          </a:bodyPr>
          <a:lstStyle/>
          <a:p>
            <a:pPr algn="just"/>
            <a:r>
              <a:rPr lang="en-US" sz="1600" b="0" i="0" dirty="0">
                <a:solidFill>
                  <a:schemeClr val="bg1"/>
                </a:solidFill>
                <a:effectLst/>
                <a:highlight>
                  <a:srgbClr val="000000"/>
                </a:highlight>
                <a:latin typeface="Source Sans Pro" panose="020B0503030403020204" pitchFamily="34" charset="0"/>
                <a:ea typeface="Source Sans Pro" panose="020B0503030403020204" pitchFamily="34" charset="0"/>
              </a:rPr>
              <a:t>Cocaine trafficking expanded to Europe and other parts of the world, making Colombia a global hub for the drug trade. The Medellin Cartel waged a war against the Colombian government and its rivals, the Cali Cartel. </a:t>
            </a:r>
            <a:endParaRPr lang="en-US" sz="1600" dirty="0">
              <a:solidFill>
                <a:schemeClr val="bg1"/>
              </a:solidFill>
              <a:highlight>
                <a:srgbClr val="000000"/>
              </a:highlight>
              <a:latin typeface="Source Sans Pro" panose="020B0503030403020204" pitchFamily="34" charset="0"/>
              <a:ea typeface="Source Sans Pro" panose="020B0503030403020204" pitchFamily="34" charset="0"/>
            </a:endParaRPr>
          </a:p>
        </p:txBody>
      </p:sp>
      <p:sp>
        <p:nvSpPr>
          <p:cNvPr id="11" name="Rectangle 10">
            <a:extLst>
              <a:ext uri="{FF2B5EF4-FFF2-40B4-BE49-F238E27FC236}">
                <a16:creationId xmlns:a16="http://schemas.microsoft.com/office/drawing/2014/main" id="{E76612DA-8E69-2DDB-6C8B-133A5759E660}"/>
              </a:ext>
            </a:extLst>
          </p:cNvPr>
          <p:cNvSpPr/>
          <p:nvPr/>
        </p:nvSpPr>
        <p:spPr>
          <a:xfrm>
            <a:off x="3332480" y="822960"/>
            <a:ext cx="914400" cy="914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22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2B7D39-DAA8-EC58-8704-F03122EA21F7}"/>
              </a:ext>
            </a:extLst>
          </p:cNvPr>
          <p:cNvPicPr>
            <a:picLocks noChangeAspect="1"/>
          </p:cNvPicPr>
          <p:nvPr/>
        </p:nvPicPr>
        <p:blipFill rotWithShape="1">
          <a:blip r:embed="rId2"/>
          <a:srcRect l="27667" t="14145" b="13522"/>
          <a:stretch/>
        </p:blipFill>
        <p:spPr>
          <a:xfrm>
            <a:off x="0" y="1"/>
            <a:ext cx="12192000" cy="6858000"/>
          </a:xfrm>
          <a:prstGeom prst="rect">
            <a:avLst/>
          </a:prstGeom>
        </p:spPr>
      </p:pic>
      <p:sp>
        <p:nvSpPr>
          <p:cNvPr id="8" name="TextBox 7">
            <a:extLst>
              <a:ext uri="{FF2B5EF4-FFF2-40B4-BE49-F238E27FC236}">
                <a16:creationId xmlns:a16="http://schemas.microsoft.com/office/drawing/2014/main" id="{49428F4D-4558-3A86-2370-E4C4DDB0F204}"/>
              </a:ext>
            </a:extLst>
          </p:cNvPr>
          <p:cNvSpPr txBox="1"/>
          <p:nvPr/>
        </p:nvSpPr>
        <p:spPr>
          <a:xfrm>
            <a:off x="3528060" y="5489487"/>
            <a:ext cx="2222232" cy="415498"/>
          </a:xfrm>
          <a:prstGeom prst="rect">
            <a:avLst/>
          </a:prstGeom>
          <a:noFill/>
        </p:spPr>
        <p:txBody>
          <a:bodyPr wrap="square" rtlCol="0">
            <a:spAutoFit/>
          </a:bodyPr>
          <a:lstStyle/>
          <a:p>
            <a:pPr algn="r"/>
            <a:r>
              <a:rPr lang="en-US" sz="700" dirty="0">
                <a:solidFill>
                  <a:schemeClr val="bg1">
                    <a:lumMod val="95000"/>
                  </a:schemeClr>
                </a:solidFill>
              </a:rPr>
              <a:t>At its height, the Medellín Cartel earned as much as $4 billion a year—most of it cash—for its members and controlled 80 percent of the cocaine supply in the U.S.</a:t>
            </a:r>
          </a:p>
        </p:txBody>
      </p:sp>
      <p:pic>
        <p:nvPicPr>
          <p:cNvPr id="10" name="Picture 9" descr="A person sitting at a table with money&#10;&#10;Description automatically generated">
            <a:extLst>
              <a:ext uri="{FF2B5EF4-FFF2-40B4-BE49-F238E27FC236}">
                <a16:creationId xmlns:a16="http://schemas.microsoft.com/office/drawing/2014/main" id="{FC6FE252-0D8A-0E9F-E816-39BF3A2BD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292" y="998241"/>
            <a:ext cx="5111192" cy="4906744"/>
          </a:xfrm>
          <a:prstGeom prst="rect">
            <a:avLst/>
          </a:prstGeom>
          <a:ln>
            <a:noFill/>
          </a:ln>
          <a:effectLst>
            <a:softEdge rad="112500"/>
          </a:effectLst>
        </p:spPr>
      </p:pic>
    </p:spTree>
    <p:extLst>
      <p:ext uri="{BB962C8B-B14F-4D97-AF65-F5344CB8AC3E}">
        <p14:creationId xmlns:p14="http://schemas.microsoft.com/office/powerpoint/2010/main" val="2534262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D38C3B-AC11-F1BE-DD9C-50C708A59F67}"/>
              </a:ext>
            </a:extLst>
          </p:cNvPr>
          <p:cNvPicPr>
            <a:picLocks noChangeAspect="1"/>
          </p:cNvPicPr>
          <p:nvPr/>
        </p:nvPicPr>
        <p:blipFill rotWithShape="1">
          <a:blip r:embed="rId2"/>
          <a:srcRect l="20899" t="36817" r="15918"/>
          <a:stretch/>
        </p:blipFill>
        <p:spPr>
          <a:xfrm>
            <a:off x="0" y="0"/>
            <a:ext cx="12192000" cy="6858000"/>
          </a:xfrm>
          <a:prstGeom prst="rect">
            <a:avLst/>
          </a:prstGeom>
        </p:spPr>
      </p:pic>
      <p:pic>
        <p:nvPicPr>
          <p:cNvPr id="11" name="Picture 10" descr="A newspaper with a person's face&#10;&#10;Description automatically generated">
            <a:extLst>
              <a:ext uri="{FF2B5EF4-FFF2-40B4-BE49-F238E27FC236}">
                <a16:creationId xmlns:a16="http://schemas.microsoft.com/office/drawing/2014/main" id="{0D506659-524F-5E1F-8AF1-580D0C356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751" y="4813241"/>
            <a:ext cx="3614241" cy="1910826"/>
          </a:xfrm>
          <a:prstGeom prst="rect">
            <a:avLst/>
          </a:prstGeom>
          <a:ln>
            <a:noFill/>
          </a:ln>
          <a:effectLst>
            <a:softEdge rad="50800"/>
          </a:effectLst>
        </p:spPr>
      </p:pic>
      <p:pic>
        <p:nvPicPr>
          <p:cNvPr id="13" name="Picture 12" descr="A newspaper with a person in a prison cell&#10;&#10;Description automatically generated">
            <a:extLst>
              <a:ext uri="{FF2B5EF4-FFF2-40B4-BE49-F238E27FC236}">
                <a16:creationId xmlns:a16="http://schemas.microsoft.com/office/drawing/2014/main" id="{8EA92337-325C-D89F-15C8-B6EE89C953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924" y="1029486"/>
            <a:ext cx="2428539" cy="3411704"/>
          </a:xfrm>
          <a:prstGeom prst="rect">
            <a:avLst/>
          </a:prstGeom>
          <a:ln>
            <a:noFill/>
          </a:ln>
          <a:effectLst>
            <a:softEdge rad="63500"/>
          </a:effectLst>
        </p:spPr>
      </p:pic>
      <p:pic>
        <p:nvPicPr>
          <p:cNvPr id="15" name="Picture 14" descr="A newspaper with a person with a mustache&#10;&#10;Description automatically generated">
            <a:extLst>
              <a:ext uri="{FF2B5EF4-FFF2-40B4-BE49-F238E27FC236}">
                <a16:creationId xmlns:a16="http://schemas.microsoft.com/office/drawing/2014/main" id="{C45A875D-E4E1-6C70-21B7-B2464B1D9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210468"/>
            <a:ext cx="3289924" cy="4712020"/>
          </a:xfrm>
          <a:prstGeom prst="rect">
            <a:avLst/>
          </a:prstGeom>
          <a:ln>
            <a:noFill/>
          </a:ln>
          <a:effectLst>
            <a:softEdge rad="63500"/>
          </a:effectLst>
        </p:spPr>
      </p:pic>
    </p:spTree>
    <p:extLst>
      <p:ext uri="{BB962C8B-B14F-4D97-AF65-F5344CB8AC3E}">
        <p14:creationId xmlns:p14="http://schemas.microsoft.com/office/powerpoint/2010/main" val="266492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25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250"/>
                                        <p:tgtEl>
                                          <p:spTgt spid="13"/>
                                        </p:tgtEl>
                                      </p:cBhvr>
                                    </p:animEffect>
                                    <p:anim calcmode="lin" valueType="num">
                                      <p:cBhvr>
                                        <p:cTn id="14" dur="1250" fill="hold"/>
                                        <p:tgtEl>
                                          <p:spTgt spid="13"/>
                                        </p:tgtEl>
                                        <p:attrNameLst>
                                          <p:attrName>ppt_x</p:attrName>
                                        </p:attrNameLst>
                                      </p:cBhvr>
                                      <p:tavLst>
                                        <p:tav tm="0">
                                          <p:val>
                                            <p:strVal val="#ppt_x"/>
                                          </p:val>
                                        </p:tav>
                                        <p:tav tm="100000">
                                          <p:val>
                                            <p:strVal val="#ppt_x"/>
                                          </p:val>
                                        </p:tav>
                                      </p:tavLst>
                                    </p:anim>
                                    <p:anim calcmode="lin" valueType="num">
                                      <p:cBhvr>
                                        <p:cTn id="15" dur="1250" fill="hold"/>
                                        <p:tgtEl>
                                          <p:spTgt spid="13"/>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6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390594-4F5A-9DB9-08E8-69566C097F5E}"/>
              </a:ext>
            </a:extLst>
          </p:cNvPr>
          <p:cNvPicPr>
            <a:picLocks noChangeAspect="1"/>
          </p:cNvPicPr>
          <p:nvPr/>
        </p:nvPicPr>
        <p:blipFill rotWithShape="1">
          <a:blip r:embed="rId2"/>
          <a:srcRect l="21582" b="2158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E267E03-F024-C915-58A3-041AF2F91B9E}"/>
              </a:ext>
            </a:extLst>
          </p:cNvPr>
          <p:cNvSpPr/>
          <p:nvPr/>
        </p:nvSpPr>
        <p:spPr>
          <a:xfrm>
            <a:off x="5666154" y="5360572"/>
            <a:ext cx="3538806" cy="14974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4B2B9C-45D6-1554-0217-E3EA9053E458}"/>
              </a:ext>
            </a:extLst>
          </p:cNvPr>
          <p:cNvSpPr/>
          <p:nvPr/>
        </p:nvSpPr>
        <p:spPr>
          <a:xfrm>
            <a:off x="0" y="3429000"/>
            <a:ext cx="1783080" cy="14974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C49BD0-5983-D6FC-0FCC-6AB4715FA9F0}"/>
              </a:ext>
            </a:extLst>
          </p:cNvPr>
          <p:cNvSpPr/>
          <p:nvPr/>
        </p:nvSpPr>
        <p:spPr>
          <a:xfrm>
            <a:off x="4672307" y="4926428"/>
            <a:ext cx="3538806" cy="14974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aph of growth in colombia&#10;&#10;Description automatically generated with medium confidence">
            <a:extLst>
              <a:ext uri="{FF2B5EF4-FFF2-40B4-BE49-F238E27FC236}">
                <a16:creationId xmlns:a16="http://schemas.microsoft.com/office/drawing/2014/main" id="{8A73C855-FA3B-BB38-2BD6-A11346E1280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027630" y="1639163"/>
            <a:ext cx="6682438" cy="3579674"/>
          </a:xfrm>
          <a:prstGeom prst="rect">
            <a:avLst/>
          </a:prstGeom>
          <a:ln>
            <a:noFill/>
          </a:ln>
          <a:effectLst>
            <a:softEdge rad="63500"/>
          </a:effectLst>
        </p:spPr>
      </p:pic>
      <p:sp>
        <p:nvSpPr>
          <p:cNvPr id="14" name="TextBox 13">
            <a:extLst>
              <a:ext uri="{FF2B5EF4-FFF2-40B4-BE49-F238E27FC236}">
                <a16:creationId xmlns:a16="http://schemas.microsoft.com/office/drawing/2014/main" id="{D11A2DF5-5FDD-A659-76BC-A7AD7B650C5C}"/>
              </a:ext>
            </a:extLst>
          </p:cNvPr>
          <p:cNvSpPr txBox="1"/>
          <p:nvPr/>
        </p:nvSpPr>
        <p:spPr>
          <a:xfrm>
            <a:off x="2987040" y="5245156"/>
            <a:ext cx="2930892" cy="230832"/>
          </a:xfrm>
          <a:prstGeom prst="rect">
            <a:avLst/>
          </a:prstGeom>
          <a:noFill/>
        </p:spPr>
        <p:txBody>
          <a:bodyPr wrap="square" rtlCol="0">
            <a:spAutoFit/>
          </a:bodyPr>
          <a:lstStyle/>
          <a:p>
            <a:pPr algn="r"/>
            <a:r>
              <a:rPr lang="en-US" sz="900" dirty="0">
                <a:solidFill>
                  <a:schemeClr val="bg1">
                    <a:lumMod val="95000"/>
                  </a:schemeClr>
                </a:solidFill>
              </a:rPr>
              <a:t>In 2000, the coco cultivation surpassed the 1999 record.</a:t>
            </a:r>
          </a:p>
        </p:txBody>
      </p:sp>
    </p:spTree>
    <p:extLst>
      <p:ext uri="{BB962C8B-B14F-4D97-AF65-F5344CB8AC3E}">
        <p14:creationId xmlns:p14="http://schemas.microsoft.com/office/powerpoint/2010/main" val="2686456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extLst>
              <a:ext uri="{FF2B5EF4-FFF2-40B4-BE49-F238E27FC236}">
                <a16:creationId xmlns:a16="http://schemas.microsoft.com/office/drawing/2014/main" id="{D6B47B2E-29BF-21A0-0E9B-CB30184BEC8E}"/>
              </a:ext>
            </a:extLst>
          </p:cNvPr>
          <p:cNvPicPr>
            <a:picLocks noChangeAspect="1"/>
          </p:cNvPicPr>
          <p:nvPr/>
        </p:nvPicPr>
        <p:blipFill>
          <a:blip r:embed="rId2"/>
          <a:stretch>
            <a:fillRect/>
          </a:stretch>
        </p:blipFill>
        <p:spPr>
          <a:xfrm>
            <a:off x="0" y="0"/>
            <a:ext cx="12192000" cy="6858000"/>
          </a:xfrm>
          <a:prstGeom prst="rect">
            <a:avLst/>
          </a:prstGeom>
        </p:spPr>
      </p:pic>
      <p:cxnSp>
        <p:nvCxnSpPr>
          <p:cNvPr id="12" name="Straight Connector 11">
            <a:extLst>
              <a:ext uri="{FF2B5EF4-FFF2-40B4-BE49-F238E27FC236}">
                <a16:creationId xmlns:a16="http://schemas.microsoft.com/office/drawing/2014/main" id="{BC32FB0E-CE09-E4EA-F114-384487074FE3}"/>
              </a:ext>
            </a:extLst>
          </p:cNvPr>
          <p:cNvCxnSpPr>
            <a:cxnSpLocks/>
          </p:cNvCxnSpPr>
          <p:nvPr/>
        </p:nvCxnSpPr>
        <p:spPr>
          <a:xfrm>
            <a:off x="-2698" y="3528488"/>
            <a:ext cx="12194698" cy="0"/>
          </a:xfrm>
          <a:prstGeom prst="line">
            <a:avLst/>
          </a:prstGeom>
          <a:ln w="19050">
            <a:solidFill>
              <a:srgbClr val="C9C7C7"/>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254946E-B428-784E-AA85-DF54EE4B43E7}"/>
              </a:ext>
            </a:extLst>
          </p:cNvPr>
          <p:cNvGrpSpPr/>
          <p:nvPr/>
        </p:nvGrpSpPr>
        <p:grpSpPr>
          <a:xfrm>
            <a:off x="1879603" y="3650148"/>
            <a:ext cx="2552808" cy="2178417"/>
            <a:chOff x="1981200" y="3668620"/>
            <a:chExt cx="2552808" cy="2178417"/>
          </a:xfrm>
        </p:grpSpPr>
        <p:cxnSp>
          <p:nvCxnSpPr>
            <p:cNvPr id="9" name="Straight Connector 8">
              <a:extLst>
                <a:ext uri="{FF2B5EF4-FFF2-40B4-BE49-F238E27FC236}">
                  <a16:creationId xmlns:a16="http://schemas.microsoft.com/office/drawing/2014/main" id="{370047CC-FA19-D74A-6A64-6F9DE8819C3E}"/>
                </a:ext>
              </a:extLst>
            </p:cNvPr>
            <p:cNvCxnSpPr>
              <a:cxnSpLocks/>
              <a:stCxn id="65" idx="4"/>
            </p:cNvCxnSpPr>
            <p:nvPr/>
          </p:nvCxnSpPr>
          <p:spPr>
            <a:xfrm>
              <a:off x="1981200" y="3668620"/>
              <a:ext cx="0" cy="750820"/>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1100625F-9C55-1D0F-4BB6-637B003507B8}"/>
                </a:ext>
              </a:extLst>
            </p:cNvPr>
            <p:cNvGrpSpPr/>
            <p:nvPr/>
          </p:nvGrpSpPr>
          <p:grpSpPr>
            <a:xfrm>
              <a:off x="1981200" y="4103932"/>
              <a:ext cx="2552808" cy="1743105"/>
              <a:chOff x="1981200" y="4128453"/>
              <a:chExt cx="2552808" cy="1743105"/>
            </a:xfrm>
          </p:grpSpPr>
          <p:sp>
            <p:nvSpPr>
              <p:cNvPr id="11" name="TextBox 10">
                <a:extLst>
                  <a:ext uri="{FF2B5EF4-FFF2-40B4-BE49-F238E27FC236}">
                    <a16:creationId xmlns:a16="http://schemas.microsoft.com/office/drawing/2014/main" id="{988FD912-3BA7-A859-4AF5-321593C2EB9C}"/>
                  </a:ext>
                </a:extLst>
              </p:cNvPr>
              <p:cNvSpPr txBox="1"/>
              <p:nvPr/>
            </p:nvSpPr>
            <p:spPr>
              <a:xfrm>
                <a:off x="1981200" y="4128453"/>
                <a:ext cx="774571"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1980s</a:t>
                </a:r>
              </a:p>
            </p:txBody>
          </p:sp>
          <p:sp>
            <p:nvSpPr>
              <p:cNvPr id="13" name="TextBox 12">
                <a:extLst>
                  <a:ext uri="{FF2B5EF4-FFF2-40B4-BE49-F238E27FC236}">
                    <a16:creationId xmlns:a16="http://schemas.microsoft.com/office/drawing/2014/main" id="{A1F9DD10-5210-FFE4-C5C8-3BC132FF2420}"/>
                  </a:ext>
                </a:extLst>
              </p:cNvPr>
              <p:cNvSpPr txBox="1"/>
              <p:nvPr/>
            </p:nvSpPr>
            <p:spPr>
              <a:xfrm>
                <a:off x="1981200" y="4559232"/>
                <a:ext cx="2385077"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INTERNATIONAL EXPANSION</a:t>
                </a:r>
              </a:p>
            </p:txBody>
          </p:sp>
          <p:sp>
            <p:nvSpPr>
              <p:cNvPr id="14" name="TextBox 13">
                <a:extLst>
                  <a:ext uri="{FF2B5EF4-FFF2-40B4-BE49-F238E27FC236}">
                    <a16:creationId xmlns:a16="http://schemas.microsoft.com/office/drawing/2014/main" id="{299AF20C-AAE5-3C01-9C57-6DDF30832EB9}"/>
                  </a:ext>
                </a:extLst>
              </p:cNvPr>
              <p:cNvSpPr txBox="1"/>
              <p:nvPr/>
            </p:nvSpPr>
            <p:spPr>
              <a:xfrm>
                <a:off x="1981200" y="4809729"/>
                <a:ext cx="2552808" cy="1061829"/>
              </a:xfrm>
              <a:prstGeom prst="rect">
                <a:avLst/>
              </a:prstGeom>
              <a:noFill/>
            </p:spPr>
            <p:txBody>
              <a:bodyPr wrap="square" rtlCol="0">
                <a:spAutoFit/>
              </a:bodyPr>
              <a:lstStyle/>
              <a:p>
                <a:pPr algn="just"/>
                <a:r>
                  <a:rPr lang="en-US" sz="1050" b="0" i="0" dirty="0">
                    <a:solidFill>
                      <a:schemeClr val="bg1"/>
                    </a:solidFill>
                    <a:effectLst/>
                    <a:latin typeface="Source Sans Pro" panose="020B0503030403020204" pitchFamily="34" charset="0"/>
                    <a:ea typeface="Source Sans Pro" panose="020B0503030403020204" pitchFamily="34" charset="0"/>
                  </a:rPr>
                  <a:t>Cocaine trafficking expanded to Europe and other parts of the world, making Colombia a global hub for the drug trade. The Medellin Cartel waged a war against the Colombian government and its rivals, the Cali Cartel. </a:t>
                </a:r>
                <a:endParaRPr lang="en-US" sz="1050" dirty="0">
                  <a:solidFill>
                    <a:schemeClr val="bg1"/>
                  </a:solidFill>
                  <a:latin typeface="Source Sans Pro" panose="020B0503030403020204" pitchFamily="34" charset="0"/>
                  <a:ea typeface="Source Sans Pro" panose="020B0503030403020204" pitchFamily="34" charset="0"/>
                </a:endParaRPr>
              </a:p>
            </p:txBody>
          </p:sp>
        </p:grpSp>
      </p:grpSp>
      <p:grpSp>
        <p:nvGrpSpPr>
          <p:cNvPr id="18" name="Group 17">
            <a:extLst>
              <a:ext uri="{FF2B5EF4-FFF2-40B4-BE49-F238E27FC236}">
                <a16:creationId xmlns:a16="http://schemas.microsoft.com/office/drawing/2014/main" id="{F7D2DC6E-467C-CADF-9E33-3EF61ACB2688}"/>
              </a:ext>
            </a:extLst>
          </p:cNvPr>
          <p:cNvGrpSpPr/>
          <p:nvPr/>
        </p:nvGrpSpPr>
        <p:grpSpPr>
          <a:xfrm>
            <a:off x="4432411" y="1457462"/>
            <a:ext cx="2260869" cy="1411210"/>
            <a:chOff x="4432411" y="1475934"/>
            <a:chExt cx="2260869" cy="1411210"/>
          </a:xfrm>
        </p:grpSpPr>
        <p:sp>
          <p:nvSpPr>
            <p:cNvPr id="19" name="TextBox 18">
              <a:extLst>
                <a:ext uri="{FF2B5EF4-FFF2-40B4-BE49-F238E27FC236}">
                  <a16:creationId xmlns:a16="http://schemas.microsoft.com/office/drawing/2014/main" id="{B83AF238-D731-BD54-2B10-10E7726FE7EC}"/>
                </a:ext>
              </a:extLst>
            </p:cNvPr>
            <p:cNvSpPr txBox="1"/>
            <p:nvPr/>
          </p:nvSpPr>
          <p:spPr>
            <a:xfrm>
              <a:off x="4432411" y="1475934"/>
              <a:ext cx="774571"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1990s</a:t>
              </a:r>
            </a:p>
          </p:txBody>
        </p:sp>
        <p:sp>
          <p:nvSpPr>
            <p:cNvPr id="20" name="TextBox 19">
              <a:extLst>
                <a:ext uri="{FF2B5EF4-FFF2-40B4-BE49-F238E27FC236}">
                  <a16:creationId xmlns:a16="http://schemas.microsoft.com/office/drawing/2014/main" id="{A7D89CF2-FC17-CF39-8CA0-7200A85D6801}"/>
                </a:ext>
              </a:extLst>
            </p:cNvPr>
            <p:cNvSpPr txBox="1"/>
            <p:nvPr/>
          </p:nvSpPr>
          <p:spPr>
            <a:xfrm>
              <a:off x="4432411" y="1906713"/>
              <a:ext cx="1734001"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PEAK AND PRESSUE</a:t>
              </a:r>
            </a:p>
          </p:txBody>
        </p:sp>
        <p:sp>
          <p:nvSpPr>
            <p:cNvPr id="21" name="TextBox 20">
              <a:extLst>
                <a:ext uri="{FF2B5EF4-FFF2-40B4-BE49-F238E27FC236}">
                  <a16:creationId xmlns:a16="http://schemas.microsoft.com/office/drawing/2014/main" id="{518A5C75-5988-6A50-2CD9-C34B163D691D}"/>
                </a:ext>
              </a:extLst>
            </p:cNvPr>
            <p:cNvSpPr txBox="1"/>
            <p:nvPr/>
          </p:nvSpPr>
          <p:spPr>
            <a:xfrm>
              <a:off x="4432411" y="2148480"/>
              <a:ext cx="2260869" cy="738664"/>
            </a:xfrm>
            <a:prstGeom prst="rect">
              <a:avLst/>
            </a:prstGeom>
            <a:noFill/>
          </p:spPr>
          <p:txBody>
            <a:bodyPr wrap="square" rtlCol="0">
              <a:spAutoFit/>
            </a:bodyPr>
            <a:lstStyle/>
            <a:p>
              <a:pPr algn="just"/>
              <a:r>
                <a:rPr lang="en-US" sz="1050" dirty="0">
                  <a:solidFill>
                    <a:schemeClr val="bg1"/>
                  </a:solidFill>
                  <a:latin typeface="Source Sans Pro" panose="020B0503030403020204" pitchFamily="34" charset="0"/>
                  <a:ea typeface="Source Sans Pro" panose="020B0503030403020204" pitchFamily="34" charset="0"/>
                </a:rPr>
                <a:t>The Medellín Cartel reaches its peak under Escobar but faced intense pressure from the Colombian government and rival cartels.</a:t>
              </a:r>
              <a:endParaRPr lang="en-US" sz="1200" dirty="0">
                <a:solidFill>
                  <a:schemeClr val="bg1"/>
                </a:solidFill>
                <a:latin typeface="Source Sans Pro" panose="020B0503030403020204" pitchFamily="34" charset="0"/>
                <a:ea typeface="Source Sans Pro" panose="020B0503030403020204" pitchFamily="34" charset="0"/>
              </a:endParaRPr>
            </a:p>
          </p:txBody>
        </p:sp>
      </p:grpSp>
      <p:grpSp>
        <p:nvGrpSpPr>
          <p:cNvPr id="25" name="Group 24">
            <a:extLst>
              <a:ext uri="{FF2B5EF4-FFF2-40B4-BE49-F238E27FC236}">
                <a16:creationId xmlns:a16="http://schemas.microsoft.com/office/drawing/2014/main" id="{20F1EF8B-6904-98FF-7BD9-1669238D9BEB}"/>
              </a:ext>
            </a:extLst>
          </p:cNvPr>
          <p:cNvGrpSpPr/>
          <p:nvPr/>
        </p:nvGrpSpPr>
        <p:grpSpPr>
          <a:xfrm>
            <a:off x="7008339" y="4116488"/>
            <a:ext cx="2845117" cy="2066271"/>
            <a:chOff x="7093798" y="4079411"/>
            <a:chExt cx="2348096" cy="2066271"/>
          </a:xfrm>
        </p:grpSpPr>
        <p:sp>
          <p:nvSpPr>
            <p:cNvPr id="28" name="TextBox 27">
              <a:extLst>
                <a:ext uri="{FF2B5EF4-FFF2-40B4-BE49-F238E27FC236}">
                  <a16:creationId xmlns:a16="http://schemas.microsoft.com/office/drawing/2014/main" id="{7BF7BE0B-2857-161D-D8EE-D02E793C6286}"/>
                </a:ext>
              </a:extLst>
            </p:cNvPr>
            <p:cNvSpPr txBox="1"/>
            <p:nvPr/>
          </p:nvSpPr>
          <p:spPr>
            <a:xfrm>
              <a:off x="7093798" y="4079411"/>
              <a:ext cx="671979"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1993</a:t>
              </a:r>
            </a:p>
          </p:txBody>
        </p:sp>
        <p:sp>
          <p:nvSpPr>
            <p:cNvPr id="32" name="TextBox 31">
              <a:extLst>
                <a:ext uri="{FF2B5EF4-FFF2-40B4-BE49-F238E27FC236}">
                  <a16:creationId xmlns:a16="http://schemas.microsoft.com/office/drawing/2014/main" id="{84B7B9A1-A784-0852-7F4B-4250BED9B8AA}"/>
                </a:ext>
              </a:extLst>
            </p:cNvPr>
            <p:cNvSpPr txBox="1"/>
            <p:nvPr/>
          </p:nvSpPr>
          <p:spPr>
            <a:xfrm>
              <a:off x="7093798" y="4510190"/>
              <a:ext cx="1780039"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DEATH AND DECLINE</a:t>
              </a:r>
            </a:p>
          </p:txBody>
        </p:sp>
        <p:sp>
          <p:nvSpPr>
            <p:cNvPr id="39" name="TextBox 38">
              <a:extLst>
                <a:ext uri="{FF2B5EF4-FFF2-40B4-BE49-F238E27FC236}">
                  <a16:creationId xmlns:a16="http://schemas.microsoft.com/office/drawing/2014/main" id="{713DB218-351B-A9B4-9E71-CAC327A0DAD0}"/>
                </a:ext>
              </a:extLst>
            </p:cNvPr>
            <p:cNvSpPr txBox="1"/>
            <p:nvPr/>
          </p:nvSpPr>
          <p:spPr>
            <a:xfrm>
              <a:off x="7093798" y="4760687"/>
              <a:ext cx="2348096" cy="1384995"/>
            </a:xfrm>
            <a:prstGeom prst="rect">
              <a:avLst/>
            </a:prstGeom>
            <a:noFill/>
          </p:spPr>
          <p:txBody>
            <a:bodyPr wrap="square" rtlCol="0">
              <a:spAutoFit/>
            </a:bodyPr>
            <a:lstStyle/>
            <a:p>
              <a:pPr algn="just"/>
              <a:r>
                <a:rPr lang="en-US" sz="1050" b="0" i="0" dirty="0">
                  <a:solidFill>
                    <a:schemeClr val="bg1"/>
                  </a:solidFill>
                  <a:effectLst/>
                  <a:latin typeface="Source Sans Pro" panose="020B0503030403020204" pitchFamily="34" charset="0"/>
                  <a:ea typeface="Source Sans Pro" panose="020B0503030403020204" pitchFamily="34" charset="0"/>
                </a:rPr>
                <a:t>Escobar is killed.  His death marked the decline of the Medellin cartel.  The Cali Cartel took over the cocaine market after its fall.  By the end of the decade, both the Medellin and Cali Cartels are dismantled, leading to fragmentation of the drug trade into smaller groups.</a:t>
              </a:r>
              <a:endParaRPr lang="en-US" sz="1050" dirty="0">
                <a:solidFill>
                  <a:schemeClr val="bg1"/>
                </a:solidFill>
                <a:latin typeface="Source Sans Pro" panose="020B0503030403020204" pitchFamily="34" charset="0"/>
                <a:ea typeface="Source Sans Pro" panose="020B0503030403020204" pitchFamily="34" charset="0"/>
              </a:endParaRPr>
            </a:p>
          </p:txBody>
        </p:sp>
      </p:grpSp>
      <p:sp>
        <p:nvSpPr>
          <p:cNvPr id="41" name="TextBox 40">
            <a:extLst>
              <a:ext uri="{FF2B5EF4-FFF2-40B4-BE49-F238E27FC236}">
                <a16:creationId xmlns:a16="http://schemas.microsoft.com/office/drawing/2014/main" id="{9E907414-E6D2-4E45-4624-B5C68BAE83E0}"/>
              </a:ext>
            </a:extLst>
          </p:cNvPr>
          <p:cNvSpPr txBox="1"/>
          <p:nvPr/>
        </p:nvSpPr>
        <p:spPr>
          <a:xfrm>
            <a:off x="9560939" y="1389412"/>
            <a:ext cx="671979"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1999</a:t>
            </a:r>
          </a:p>
        </p:txBody>
      </p:sp>
      <p:sp>
        <p:nvSpPr>
          <p:cNvPr id="55" name="TextBox 54">
            <a:extLst>
              <a:ext uri="{FF2B5EF4-FFF2-40B4-BE49-F238E27FC236}">
                <a16:creationId xmlns:a16="http://schemas.microsoft.com/office/drawing/2014/main" id="{E6EF4C1D-24D7-F35A-D095-5A584B6DE6A3}"/>
              </a:ext>
            </a:extLst>
          </p:cNvPr>
          <p:cNvSpPr txBox="1"/>
          <p:nvPr/>
        </p:nvSpPr>
        <p:spPr>
          <a:xfrm>
            <a:off x="9560939" y="1820191"/>
            <a:ext cx="2247667"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COCA PRODUCTION SOARS</a:t>
            </a:r>
          </a:p>
        </p:txBody>
      </p:sp>
      <p:sp>
        <p:nvSpPr>
          <p:cNvPr id="56" name="TextBox 55">
            <a:extLst>
              <a:ext uri="{FF2B5EF4-FFF2-40B4-BE49-F238E27FC236}">
                <a16:creationId xmlns:a16="http://schemas.microsoft.com/office/drawing/2014/main" id="{DDC30819-3036-D399-6184-486B1A3685CD}"/>
              </a:ext>
            </a:extLst>
          </p:cNvPr>
          <p:cNvSpPr txBox="1"/>
          <p:nvPr/>
        </p:nvSpPr>
        <p:spPr>
          <a:xfrm>
            <a:off x="9560939" y="2061958"/>
            <a:ext cx="2400150" cy="900246"/>
          </a:xfrm>
          <a:prstGeom prst="rect">
            <a:avLst/>
          </a:prstGeom>
          <a:noFill/>
        </p:spPr>
        <p:txBody>
          <a:bodyPr wrap="square" rtlCol="0">
            <a:spAutoFit/>
          </a:bodyPr>
          <a:lstStyle/>
          <a:p>
            <a:pPr algn="just"/>
            <a:r>
              <a:rPr lang="en-US" sz="1050" dirty="0">
                <a:solidFill>
                  <a:schemeClr val="bg1"/>
                </a:solidFill>
                <a:latin typeface="Source Sans Pro" panose="020B0503030403020204" pitchFamily="34" charset="0"/>
                <a:ea typeface="Source Sans Pro" panose="020B0503030403020204" pitchFamily="34" charset="0"/>
              </a:rPr>
              <a:t>Colombia becomes the world’s largest producer of coca, the raw material for cocaine. Drug trafficking affects the environment, the economy, and the society of Colombia.</a:t>
            </a:r>
            <a:endParaRPr lang="en-US" sz="1200" dirty="0">
              <a:solidFill>
                <a:schemeClr val="bg1"/>
              </a:solidFill>
              <a:latin typeface="Source Sans Pro" panose="020B0503030403020204" pitchFamily="34" charset="0"/>
              <a:ea typeface="Source Sans Pro" panose="020B0503030403020204" pitchFamily="34" charset="0"/>
            </a:endParaRPr>
          </a:p>
        </p:txBody>
      </p:sp>
      <p:cxnSp>
        <p:nvCxnSpPr>
          <p:cNvPr id="17" name="Straight Connector 16">
            <a:extLst>
              <a:ext uri="{FF2B5EF4-FFF2-40B4-BE49-F238E27FC236}">
                <a16:creationId xmlns:a16="http://schemas.microsoft.com/office/drawing/2014/main" id="{63196238-6AAA-B82F-50A3-7BF33088873A}"/>
              </a:ext>
            </a:extLst>
          </p:cNvPr>
          <p:cNvCxnSpPr>
            <a:cxnSpLocks/>
            <a:endCxn id="64" idx="0"/>
          </p:cNvCxnSpPr>
          <p:nvPr/>
        </p:nvCxnSpPr>
        <p:spPr>
          <a:xfrm>
            <a:off x="4432411" y="2696831"/>
            <a:ext cx="0" cy="755407"/>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A4B7A590-E4EF-EE92-FE7B-0A2EF93C36CA}"/>
              </a:ext>
            </a:extLst>
          </p:cNvPr>
          <p:cNvSpPr/>
          <p:nvPr/>
        </p:nvSpPr>
        <p:spPr>
          <a:xfrm>
            <a:off x="4333456" y="3452238"/>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9352F535-0248-ED93-E096-2F5A4189C961}"/>
              </a:ext>
            </a:extLst>
          </p:cNvPr>
          <p:cNvSpPr/>
          <p:nvPr/>
        </p:nvSpPr>
        <p:spPr>
          <a:xfrm>
            <a:off x="1780648" y="3452238"/>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1D8F4471-536E-F8ED-940A-47C62A5CE751}"/>
              </a:ext>
            </a:extLst>
          </p:cNvPr>
          <p:cNvCxnSpPr>
            <a:cxnSpLocks/>
            <a:stCxn id="66" idx="4"/>
          </p:cNvCxnSpPr>
          <p:nvPr/>
        </p:nvCxnSpPr>
        <p:spPr>
          <a:xfrm>
            <a:off x="7010137" y="3650148"/>
            <a:ext cx="538" cy="754272"/>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AED5068-A9C3-B700-74E6-80B7AEAD88F0}"/>
              </a:ext>
            </a:extLst>
          </p:cNvPr>
          <p:cNvCxnSpPr>
            <a:cxnSpLocks/>
            <a:endCxn id="67" idx="0"/>
          </p:cNvCxnSpPr>
          <p:nvPr/>
        </p:nvCxnSpPr>
        <p:spPr>
          <a:xfrm flipH="1">
            <a:off x="9559291" y="2709584"/>
            <a:ext cx="1648" cy="742654"/>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A73489A3-AFD3-BA39-50DE-0BC41A55BC2E}"/>
              </a:ext>
            </a:extLst>
          </p:cNvPr>
          <p:cNvSpPr/>
          <p:nvPr/>
        </p:nvSpPr>
        <p:spPr>
          <a:xfrm>
            <a:off x="6911182" y="3452238"/>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783D3EDA-67ED-58EC-3779-6785EEA553D3}"/>
              </a:ext>
            </a:extLst>
          </p:cNvPr>
          <p:cNvSpPr/>
          <p:nvPr/>
        </p:nvSpPr>
        <p:spPr>
          <a:xfrm>
            <a:off x="9460336" y="3452238"/>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1158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50">
        <p159:morph option="byObject"/>
      </p:transition>
    </mc:Choice>
    <mc:Fallback xmlns="">
      <p:transition spd="slow" advClick="0" advTm="25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0046FB47-4F2E-D65F-5441-AB4BDE9FB67B}"/>
              </a:ext>
            </a:extLst>
          </p:cNvPr>
          <p:cNvPicPr>
            <a:picLocks noChangeAspect="1"/>
          </p:cNvPicPr>
          <p:nvPr/>
        </p:nvPicPr>
        <p:blipFill>
          <a:blip r:embed="rId2"/>
          <a:stretch>
            <a:fillRect/>
          </a:stretch>
        </p:blipFill>
        <p:spPr>
          <a:xfrm>
            <a:off x="0" y="0"/>
            <a:ext cx="12192000" cy="6858000"/>
          </a:xfrm>
          <a:prstGeom prst="rect">
            <a:avLst/>
          </a:prstGeom>
        </p:spPr>
      </p:pic>
      <p:cxnSp>
        <p:nvCxnSpPr>
          <p:cNvPr id="12" name="Straight Connector 11">
            <a:extLst>
              <a:ext uri="{FF2B5EF4-FFF2-40B4-BE49-F238E27FC236}">
                <a16:creationId xmlns:a16="http://schemas.microsoft.com/office/drawing/2014/main" id="{BC32FB0E-CE09-E4EA-F114-384487074FE3}"/>
              </a:ext>
            </a:extLst>
          </p:cNvPr>
          <p:cNvCxnSpPr>
            <a:cxnSpLocks/>
          </p:cNvCxnSpPr>
          <p:nvPr/>
        </p:nvCxnSpPr>
        <p:spPr>
          <a:xfrm>
            <a:off x="-2698" y="3528488"/>
            <a:ext cx="12194698" cy="0"/>
          </a:xfrm>
          <a:prstGeom prst="line">
            <a:avLst/>
          </a:prstGeom>
          <a:ln w="19050">
            <a:solidFill>
              <a:srgbClr val="C9C7C7"/>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254946E-B428-784E-AA85-DF54EE4B43E7}"/>
              </a:ext>
            </a:extLst>
          </p:cNvPr>
          <p:cNvGrpSpPr/>
          <p:nvPr/>
        </p:nvGrpSpPr>
        <p:grpSpPr>
          <a:xfrm>
            <a:off x="1879603" y="3650148"/>
            <a:ext cx="2552808" cy="2178417"/>
            <a:chOff x="1981200" y="3668620"/>
            <a:chExt cx="2552808" cy="2178417"/>
          </a:xfrm>
        </p:grpSpPr>
        <p:cxnSp>
          <p:nvCxnSpPr>
            <p:cNvPr id="9" name="Straight Connector 8">
              <a:extLst>
                <a:ext uri="{FF2B5EF4-FFF2-40B4-BE49-F238E27FC236}">
                  <a16:creationId xmlns:a16="http://schemas.microsoft.com/office/drawing/2014/main" id="{370047CC-FA19-D74A-6A64-6F9DE8819C3E}"/>
                </a:ext>
              </a:extLst>
            </p:cNvPr>
            <p:cNvCxnSpPr>
              <a:cxnSpLocks/>
              <a:stCxn id="34" idx="4"/>
            </p:cNvCxnSpPr>
            <p:nvPr/>
          </p:nvCxnSpPr>
          <p:spPr>
            <a:xfrm>
              <a:off x="1981200" y="3668620"/>
              <a:ext cx="0" cy="750820"/>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1100625F-9C55-1D0F-4BB6-637B003507B8}"/>
                </a:ext>
              </a:extLst>
            </p:cNvPr>
            <p:cNvGrpSpPr/>
            <p:nvPr/>
          </p:nvGrpSpPr>
          <p:grpSpPr>
            <a:xfrm>
              <a:off x="1981200" y="4103932"/>
              <a:ext cx="2552808" cy="1743105"/>
              <a:chOff x="1981200" y="4128453"/>
              <a:chExt cx="2552808" cy="1743105"/>
            </a:xfrm>
          </p:grpSpPr>
          <p:sp>
            <p:nvSpPr>
              <p:cNvPr id="11" name="TextBox 10">
                <a:extLst>
                  <a:ext uri="{FF2B5EF4-FFF2-40B4-BE49-F238E27FC236}">
                    <a16:creationId xmlns:a16="http://schemas.microsoft.com/office/drawing/2014/main" id="{988FD912-3BA7-A859-4AF5-321593C2EB9C}"/>
                  </a:ext>
                </a:extLst>
              </p:cNvPr>
              <p:cNvSpPr txBox="1"/>
              <p:nvPr/>
            </p:nvSpPr>
            <p:spPr>
              <a:xfrm>
                <a:off x="1981200" y="4128453"/>
                <a:ext cx="1350241"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Early 2000s</a:t>
                </a:r>
              </a:p>
            </p:txBody>
          </p:sp>
          <p:sp>
            <p:nvSpPr>
              <p:cNvPr id="13" name="TextBox 12">
                <a:extLst>
                  <a:ext uri="{FF2B5EF4-FFF2-40B4-BE49-F238E27FC236}">
                    <a16:creationId xmlns:a16="http://schemas.microsoft.com/office/drawing/2014/main" id="{A1F9DD10-5210-FFE4-C5C8-3BC132FF2420}"/>
                  </a:ext>
                </a:extLst>
              </p:cNvPr>
              <p:cNvSpPr txBox="1"/>
              <p:nvPr/>
            </p:nvSpPr>
            <p:spPr>
              <a:xfrm>
                <a:off x="1981200" y="4559232"/>
                <a:ext cx="2021579"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NEW FACTIONS EMERGE</a:t>
                </a:r>
              </a:p>
            </p:txBody>
          </p:sp>
          <p:sp>
            <p:nvSpPr>
              <p:cNvPr id="14" name="TextBox 13">
                <a:extLst>
                  <a:ext uri="{FF2B5EF4-FFF2-40B4-BE49-F238E27FC236}">
                    <a16:creationId xmlns:a16="http://schemas.microsoft.com/office/drawing/2014/main" id="{299AF20C-AAE5-3C01-9C57-6DDF30832EB9}"/>
                  </a:ext>
                </a:extLst>
              </p:cNvPr>
              <p:cNvSpPr txBox="1"/>
              <p:nvPr/>
            </p:nvSpPr>
            <p:spPr>
              <a:xfrm>
                <a:off x="1981200" y="4809729"/>
                <a:ext cx="2552808" cy="1061829"/>
              </a:xfrm>
              <a:prstGeom prst="rect">
                <a:avLst/>
              </a:prstGeom>
              <a:noFill/>
            </p:spPr>
            <p:txBody>
              <a:bodyPr wrap="square" rtlCol="0">
                <a:spAutoFit/>
              </a:bodyPr>
              <a:lstStyle/>
              <a:p>
                <a:pPr algn="just"/>
                <a:r>
                  <a:rPr lang="en-US" sz="1050" b="0" i="0" dirty="0">
                    <a:solidFill>
                      <a:schemeClr val="bg1"/>
                    </a:solidFill>
                    <a:effectLst/>
                    <a:latin typeface="Source Sans Pro" panose="020B0503030403020204" pitchFamily="34" charset="0"/>
                    <a:ea typeface="Source Sans Pro" panose="020B0503030403020204" pitchFamily="34" charset="0"/>
                  </a:rPr>
                  <a:t>Paramilitary groups emerge, financed by the drug trade and engaging in violence against leftist groups and civilians. Millions of Colombians are internally displaced due to violence associated with the drug trade.</a:t>
                </a:r>
              </a:p>
            </p:txBody>
          </p:sp>
        </p:grpSp>
      </p:grpSp>
      <p:cxnSp>
        <p:nvCxnSpPr>
          <p:cNvPr id="17" name="Straight Connector 16">
            <a:extLst>
              <a:ext uri="{FF2B5EF4-FFF2-40B4-BE49-F238E27FC236}">
                <a16:creationId xmlns:a16="http://schemas.microsoft.com/office/drawing/2014/main" id="{63196238-6AAA-B82F-50A3-7BF33088873A}"/>
              </a:ext>
            </a:extLst>
          </p:cNvPr>
          <p:cNvCxnSpPr/>
          <p:nvPr/>
        </p:nvCxnSpPr>
        <p:spPr>
          <a:xfrm>
            <a:off x="4432411" y="2696831"/>
            <a:ext cx="0" cy="568960"/>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7D2DC6E-467C-CADF-9E33-3EF61ACB2688}"/>
              </a:ext>
            </a:extLst>
          </p:cNvPr>
          <p:cNvGrpSpPr/>
          <p:nvPr/>
        </p:nvGrpSpPr>
        <p:grpSpPr>
          <a:xfrm>
            <a:off x="4432410" y="1457462"/>
            <a:ext cx="3104459" cy="1572792"/>
            <a:chOff x="4432410" y="1475934"/>
            <a:chExt cx="3104459" cy="1572792"/>
          </a:xfrm>
        </p:grpSpPr>
        <p:sp>
          <p:nvSpPr>
            <p:cNvPr id="19" name="TextBox 18">
              <a:extLst>
                <a:ext uri="{FF2B5EF4-FFF2-40B4-BE49-F238E27FC236}">
                  <a16:creationId xmlns:a16="http://schemas.microsoft.com/office/drawing/2014/main" id="{B83AF238-D731-BD54-2B10-10E7726FE7EC}"/>
                </a:ext>
              </a:extLst>
            </p:cNvPr>
            <p:cNvSpPr txBox="1"/>
            <p:nvPr/>
          </p:nvSpPr>
          <p:spPr>
            <a:xfrm>
              <a:off x="4432411" y="1475934"/>
              <a:ext cx="774571"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2000s</a:t>
              </a:r>
            </a:p>
          </p:txBody>
        </p:sp>
        <p:sp>
          <p:nvSpPr>
            <p:cNvPr id="20" name="TextBox 19">
              <a:extLst>
                <a:ext uri="{FF2B5EF4-FFF2-40B4-BE49-F238E27FC236}">
                  <a16:creationId xmlns:a16="http://schemas.microsoft.com/office/drawing/2014/main" id="{A7D89CF2-FC17-CF39-8CA0-7200A85D6801}"/>
                </a:ext>
              </a:extLst>
            </p:cNvPr>
            <p:cNvSpPr txBox="1"/>
            <p:nvPr/>
          </p:nvSpPr>
          <p:spPr>
            <a:xfrm>
              <a:off x="4432411" y="1906713"/>
              <a:ext cx="2591992"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INTERNATIONAL COOPERATION</a:t>
              </a:r>
            </a:p>
          </p:txBody>
        </p:sp>
        <p:sp>
          <p:nvSpPr>
            <p:cNvPr id="21" name="TextBox 20">
              <a:extLst>
                <a:ext uri="{FF2B5EF4-FFF2-40B4-BE49-F238E27FC236}">
                  <a16:creationId xmlns:a16="http://schemas.microsoft.com/office/drawing/2014/main" id="{518A5C75-5988-6A50-2CD9-C34B163D691D}"/>
                </a:ext>
              </a:extLst>
            </p:cNvPr>
            <p:cNvSpPr txBox="1"/>
            <p:nvPr/>
          </p:nvSpPr>
          <p:spPr>
            <a:xfrm>
              <a:off x="4432410" y="2148480"/>
              <a:ext cx="3104459" cy="900246"/>
            </a:xfrm>
            <a:prstGeom prst="rect">
              <a:avLst/>
            </a:prstGeom>
            <a:noFill/>
          </p:spPr>
          <p:txBody>
            <a:bodyPr wrap="square" rtlCol="0">
              <a:spAutoFit/>
            </a:bodyPr>
            <a:lstStyle/>
            <a:p>
              <a:pPr algn="just"/>
              <a:r>
                <a:rPr lang="en-US" sz="1050" b="0" i="0" dirty="0">
                  <a:solidFill>
                    <a:schemeClr val="bg1"/>
                  </a:solidFill>
                  <a:effectLst/>
                  <a:latin typeface="Source Sans Pro" panose="020B0503030403020204" pitchFamily="34" charset="0"/>
                  <a:ea typeface="Source Sans Pro" panose="020B0503030403020204" pitchFamily="34" charset="0"/>
                </a:rPr>
                <a:t>The U.S. and Colombia implement Plan Colombia, a multibillion-dollar initiative to eradicate coca crops, combat the drug traffickers and the guerrillas, and strengthen the democratic institutions and the rule of law in Colombia. </a:t>
              </a:r>
              <a:endParaRPr lang="en-US" sz="1050" dirty="0">
                <a:solidFill>
                  <a:schemeClr val="bg1"/>
                </a:solidFill>
                <a:latin typeface="Source Sans Pro" panose="020B0503030403020204" pitchFamily="34" charset="0"/>
                <a:ea typeface="Source Sans Pro" panose="020B0503030403020204" pitchFamily="34" charset="0"/>
              </a:endParaRPr>
            </a:p>
          </p:txBody>
        </p:sp>
      </p:grpSp>
      <p:cxnSp>
        <p:nvCxnSpPr>
          <p:cNvPr id="24" name="Straight Connector 23">
            <a:extLst>
              <a:ext uri="{FF2B5EF4-FFF2-40B4-BE49-F238E27FC236}">
                <a16:creationId xmlns:a16="http://schemas.microsoft.com/office/drawing/2014/main" id="{1D8F4471-536E-F8ED-940A-47C62A5CE751}"/>
              </a:ext>
            </a:extLst>
          </p:cNvPr>
          <p:cNvCxnSpPr/>
          <p:nvPr/>
        </p:nvCxnSpPr>
        <p:spPr>
          <a:xfrm>
            <a:off x="7010675" y="3835460"/>
            <a:ext cx="0" cy="568960"/>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20F1EF8B-6904-98FF-7BD9-1669238D9BEB}"/>
              </a:ext>
            </a:extLst>
          </p:cNvPr>
          <p:cNvGrpSpPr/>
          <p:nvPr/>
        </p:nvGrpSpPr>
        <p:grpSpPr>
          <a:xfrm>
            <a:off x="7008340" y="4116488"/>
            <a:ext cx="2552602" cy="1581522"/>
            <a:chOff x="7093798" y="4079411"/>
            <a:chExt cx="2106681" cy="1581522"/>
          </a:xfrm>
        </p:grpSpPr>
        <p:sp>
          <p:nvSpPr>
            <p:cNvPr id="28" name="TextBox 27">
              <a:extLst>
                <a:ext uri="{FF2B5EF4-FFF2-40B4-BE49-F238E27FC236}">
                  <a16:creationId xmlns:a16="http://schemas.microsoft.com/office/drawing/2014/main" id="{7BF7BE0B-2857-161D-D8EE-D02E793C6286}"/>
                </a:ext>
              </a:extLst>
            </p:cNvPr>
            <p:cNvSpPr txBox="1"/>
            <p:nvPr/>
          </p:nvSpPr>
          <p:spPr>
            <a:xfrm>
              <a:off x="7093798" y="4079411"/>
              <a:ext cx="639259"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2010s</a:t>
              </a:r>
            </a:p>
          </p:txBody>
        </p:sp>
        <p:sp>
          <p:nvSpPr>
            <p:cNvPr id="32" name="TextBox 31">
              <a:extLst>
                <a:ext uri="{FF2B5EF4-FFF2-40B4-BE49-F238E27FC236}">
                  <a16:creationId xmlns:a16="http://schemas.microsoft.com/office/drawing/2014/main" id="{84B7B9A1-A784-0852-7F4B-4250BED9B8AA}"/>
                </a:ext>
              </a:extLst>
            </p:cNvPr>
            <p:cNvSpPr txBox="1"/>
            <p:nvPr/>
          </p:nvSpPr>
          <p:spPr>
            <a:xfrm>
              <a:off x="7093798" y="4510190"/>
              <a:ext cx="962804"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ADAPTATION</a:t>
              </a:r>
            </a:p>
          </p:txBody>
        </p:sp>
        <p:sp>
          <p:nvSpPr>
            <p:cNvPr id="39" name="TextBox 38">
              <a:extLst>
                <a:ext uri="{FF2B5EF4-FFF2-40B4-BE49-F238E27FC236}">
                  <a16:creationId xmlns:a16="http://schemas.microsoft.com/office/drawing/2014/main" id="{713DB218-351B-A9B4-9E71-CAC327A0DAD0}"/>
                </a:ext>
              </a:extLst>
            </p:cNvPr>
            <p:cNvSpPr txBox="1"/>
            <p:nvPr/>
          </p:nvSpPr>
          <p:spPr>
            <a:xfrm>
              <a:off x="7093799" y="4760687"/>
              <a:ext cx="2106680" cy="900246"/>
            </a:xfrm>
            <a:prstGeom prst="rect">
              <a:avLst/>
            </a:prstGeom>
            <a:noFill/>
          </p:spPr>
          <p:txBody>
            <a:bodyPr wrap="square" rtlCol="0">
              <a:spAutoFit/>
            </a:bodyPr>
            <a:lstStyle/>
            <a:p>
              <a:pPr algn="just"/>
              <a:r>
                <a:rPr lang="en-US" sz="1050" dirty="0">
                  <a:solidFill>
                    <a:schemeClr val="bg1"/>
                  </a:solidFill>
                  <a:latin typeface="Source Sans Pro" panose="020B0503030403020204" pitchFamily="34" charset="0"/>
                  <a:ea typeface="Source Sans Pro" panose="020B0503030403020204" pitchFamily="34" charset="0"/>
                </a:rPr>
                <a:t>Colombia and the U.S. shift their strategy from a militarized approach to a more comprehensive and balanced one, focusing on alternative development, prevention, and treatment. </a:t>
              </a:r>
              <a:endParaRPr lang="en-US" sz="1200" dirty="0">
                <a:solidFill>
                  <a:schemeClr val="bg1"/>
                </a:solidFill>
                <a:latin typeface="Source Sans Pro" panose="020B0503030403020204" pitchFamily="34" charset="0"/>
                <a:ea typeface="Source Sans Pro" panose="020B0503030403020204" pitchFamily="34" charset="0"/>
              </a:endParaRPr>
            </a:p>
          </p:txBody>
        </p:sp>
      </p:grpSp>
      <p:cxnSp>
        <p:nvCxnSpPr>
          <p:cNvPr id="40" name="Straight Connector 39">
            <a:extLst>
              <a:ext uri="{FF2B5EF4-FFF2-40B4-BE49-F238E27FC236}">
                <a16:creationId xmlns:a16="http://schemas.microsoft.com/office/drawing/2014/main" id="{4AED5068-A9C3-B700-74E6-80B7AEAD88F0}"/>
              </a:ext>
            </a:extLst>
          </p:cNvPr>
          <p:cNvCxnSpPr>
            <a:cxnSpLocks/>
            <a:endCxn id="42" idx="0"/>
          </p:cNvCxnSpPr>
          <p:nvPr/>
        </p:nvCxnSpPr>
        <p:spPr>
          <a:xfrm flipH="1">
            <a:off x="9559291" y="2709584"/>
            <a:ext cx="1648" cy="742654"/>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E907414-E6D2-4E45-4624-B5C68BAE83E0}"/>
              </a:ext>
            </a:extLst>
          </p:cNvPr>
          <p:cNvSpPr txBox="1"/>
          <p:nvPr/>
        </p:nvSpPr>
        <p:spPr>
          <a:xfrm>
            <a:off x="9560939" y="1389412"/>
            <a:ext cx="774571"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2020s</a:t>
            </a:r>
          </a:p>
        </p:txBody>
      </p:sp>
      <p:sp>
        <p:nvSpPr>
          <p:cNvPr id="55" name="TextBox 54">
            <a:extLst>
              <a:ext uri="{FF2B5EF4-FFF2-40B4-BE49-F238E27FC236}">
                <a16:creationId xmlns:a16="http://schemas.microsoft.com/office/drawing/2014/main" id="{E6EF4C1D-24D7-F35A-D095-5A584B6DE6A3}"/>
              </a:ext>
            </a:extLst>
          </p:cNvPr>
          <p:cNvSpPr txBox="1"/>
          <p:nvPr/>
        </p:nvSpPr>
        <p:spPr>
          <a:xfrm>
            <a:off x="9560939" y="1820191"/>
            <a:ext cx="1488164"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DIVERSIFICATION</a:t>
            </a:r>
          </a:p>
        </p:txBody>
      </p:sp>
      <p:sp>
        <p:nvSpPr>
          <p:cNvPr id="56" name="TextBox 55">
            <a:extLst>
              <a:ext uri="{FF2B5EF4-FFF2-40B4-BE49-F238E27FC236}">
                <a16:creationId xmlns:a16="http://schemas.microsoft.com/office/drawing/2014/main" id="{DDC30819-3036-D399-6184-486B1A3685CD}"/>
              </a:ext>
            </a:extLst>
          </p:cNvPr>
          <p:cNvSpPr txBox="1"/>
          <p:nvPr/>
        </p:nvSpPr>
        <p:spPr>
          <a:xfrm>
            <a:off x="9560939" y="2061958"/>
            <a:ext cx="1966043" cy="577081"/>
          </a:xfrm>
          <a:prstGeom prst="rect">
            <a:avLst/>
          </a:prstGeom>
          <a:noFill/>
        </p:spPr>
        <p:txBody>
          <a:bodyPr wrap="square" rtlCol="0">
            <a:spAutoFit/>
          </a:bodyPr>
          <a:lstStyle/>
          <a:p>
            <a:pPr algn="just"/>
            <a:r>
              <a:rPr lang="en-US" sz="1050" dirty="0">
                <a:solidFill>
                  <a:schemeClr val="bg1"/>
                </a:solidFill>
                <a:latin typeface="Source Sans Pro" panose="020B0503030403020204" pitchFamily="34" charset="0"/>
                <a:ea typeface="Source Sans Pro" panose="020B0503030403020204" pitchFamily="34" charset="0"/>
              </a:rPr>
              <a:t>Colombia becomes increasingly involved in the production and trafficking of synthetic drugs .</a:t>
            </a:r>
            <a:endParaRPr lang="en-US" sz="1200" dirty="0">
              <a:solidFill>
                <a:schemeClr val="bg1"/>
              </a:solidFill>
              <a:latin typeface="Source Sans Pro" panose="020B0503030403020204" pitchFamily="34" charset="0"/>
              <a:ea typeface="Source Sans Pro" panose="020B0503030403020204" pitchFamily="34" charset="0"/>
            </a:endParaRPr>
          </a:p>
        </p:txBody>
      </p:sp>
      <p:cxnSp>
        <p:nvCxnSpPr>
          <p:cNvPr id="31" name="Straight Connector 30">
            <a:extLst>
              <a:ext uri="{FF2B5EF4-FFF2-40B4-BE49-F238E27FC236}">
                <a16:creationId xmlns:a16="http://schemas.microsoft.com/office/drawing/2014/main" id="{717B1731-4542-C29F-2D8B-095D5082E02B}"/>
              </a:ext>
            </a:extLst>
          </p:cNvPr>
          <p:cNvCxnSpPr>
            <a:cxnSpLocks/>
            <a:endCxn id="33" idx="0"/>
          </p:cNvCxnSpPr>
          <p:nvPr/>
        </p:nvCxnSpPr>
        <p:spPr>
          <a:xfrm>
            <a:off x="4432411" y="2696831"/>
            <a:ext cx="0" cy="755407"/>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1E05073-B472-6510-CF9C-E3FC6CD06A2A}"/>
              </a:ext>
            </a:extLst>
          </p:cNvPr>
          <p:cNvSpPr/>
          <p:nvPr/>
        </p:nvSpPr>
        <p:spPr>
          <a:xfrm>
            <a:off x="4333456" y="3452238"/>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E1BB77DD-FD6A-AA56-DAC8-AFE046CAA9CD}"/>
              </a:ext>
            </a:extLst>
          </p:cNvPr>
          <p:cNvSpPr/>
          <p:nvPr/>
        </p:nvSpPr>
        <p:spPr>
          <a:xfrm>
            <a:off x="1780648" y="3452238"/>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Connector 35">
            <a:extLst>
              <a:ext uri="{FF2B5EF4-FFF2-40B4-BE49-F238E27FC236}">
                <a16:creationId xmlns:a16="http://schemas.microsoft.com/office/drawing/2014/main" id="{F25BCC0D-3FC5-9E62-63F7-B10CB8693E9D}"/>
              </a:ext>
            </a:extLst>
          </p:cNvPr>
          <p:cNvCxnSpPr>
            <a:cxnSpLocks/>
            <a:stCxn id="38" idx="4"/>
          </p:cNvCxnSpPr>
          <p:nvPr/>
        </p:nvCxnSpPr>
        <p:spPr>
          <a:xfrm>
            <a:off x="7010137" y="3650148"/>
            <a:ext cx="538" cy="754272"/>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EA628624-FA9E-3E7B-E09A-E3DF6407C7D5}"/>
              </a:ext>
            </a:extLst>
          </p:cNvPr>
          <p:cNvSpPr/>
          <p:nvPr/>
        </p:nvSpPr>
        <p:spPr>
          <a:xfrm>
            <a:off x="6911182" y="3452238"/>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F4494E7C-12D2-C14A-B792-BEA2C4554E2A}"/>
              </a:ext>
            </a:extLst>
          </p:cNvPr>
          <p:cNvSpPr/>
          <p:nvPr/>
        </p:nvSpPr>
        <p:spPr>
          <a:xfrm>
            <a:off x="9460336" y="3452238"/>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1649812"/>
      </p:ext>
    </p:extLst>
  </p:cSld>
  <p:clrMapOvr>
    <a:masterClrMapping/>
  </p:clrMapOvr>
  <mc:AlternateContent xmlns:mc="http://schemas.openxmlformats.org/markup-compatibility/2006" xmlns:p14="http://schemas.microsoft.com/office/powerpoint/2010/main">
    <mc:Choice Requires="p14">
      <p:transition spd="slow" p14:dur="2000" advClick="0" advTm="250">
        <p:push/>
      </p:transition>
    </mc:Choice>
    <mc:Fallback xmlns="">
      <p:transition spd="slow" advClick="0" advTm="250">
        <p:push/>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8EDDFD-3763-ABFB-E218-814590982D27}"/>
              </a:ext>
            </a:extLst>
          </p:cNvPr>
          <p:cNvPicPr>
            <a:picLocks noChangeAspect="1"/>
          </p:cNvPicPr>
          <p:nvPr/>
        </p:nvPicPr>
        <p:blipFill rotWithShape="1">
          <a:blip r:embed="rId2"/>
          <a:srcRect t="25096" r="25096"/>
          <a:stretch/>
        </p:blipFill>
        <p:spPr>
          <a:xfrm>
            <a:off x="0" y="0"/>
            <a:ext cx="12192000" cy="6858000"/>
          </a:xfrm>
          <a:prstGeom prst="rect">
            <a:avLst/>
          </a:prstGeom>
        </p:spPr>
      </p:pic>
      <p:pic>
        <p:nvPicPr>
          <p:cNvPr id="7" name="Picture 6" descr="A group of people holding a banner&#10;&#10;Description automatically generated">
            <a:extLst>
              <a:ext uri="{FF2B5EF4-FFF2-40B4-BE49-F238E27FC236}">
                <a16:creationId xmlns:a16="http://schemas.microsoft.com/office/drawing/2014/main" id="{8B21304A-7A8C-E64C-DC01-5D29434CE0D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6454335" y="1932364"/>
            <a:ext cx="4812664" cy="3609498"/>
          </a:xfrm>
          <a:prstGeom prst="rect">
            <a:avLst/>
          </a:prstGeom>
          <a:ln>
            <a:noFill/>
          </a:ln>
          <a:effectLst>
            <a:softEdge rad="112500"/>
          </a:effectLst>
        </p:spPr>
      </p:pic>
    </p:spTree>
    <p:extLst>
      <p:ext uri="{BB962C8B-B14F-4D97-AF65-F5344CB8AC3E}">
        <p14:creationId xmlns:p14="http://schemas.microsoft.com/office/powerpoint/2010/main" val="820328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D5DEA5-257B-4789-4C17-6AF318800153}"/>
              </a:ext>
            </a:extLst>
          </p:cNvPr>
          <p:cNvPicPr>
            <a:picLocks noChangeAspect="1"/>
          </p:cNvPicPr>
          <p:nvPr/>
        </p:nvPicPr>
        <p:blipFill rotWithShape="1">
          <a:blip r:embed="rId2"/>
          <a:srcRect l="29405" r="5159" b="34564"/>
          <a:stretch/>
        </p:blipFill>
        <p:spPr>
          <a:xfrm>
            <a:off x="0" y="0"/>
            <a:ext cx="12192000" cy="6858000"/>
          </a:xfrm>
          <a:prstGeom prst="rect">
            <a:avLst/>
          </a:prstGeom>
        </p:spPr>
      </p:pic>
      <p:pic>
        <p:nvPicPr>
          <p:cNvPr id="11" name="Picture 10" descr="A group of people protesting&#10;&#10;Description automatically generated">
            <a:extLst>
              <a:ext uri="{FF2B5EF4-FFF2-40B4-BE49-F238E27FC236}">
                <a16:creationId xmlns:a16="http://schemas.microsoft.com/office/drawing/2014/main" id="{48B0B449-98D4-C30A-8D24-CFD117C76B9F}"/>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6650619" y="2778174"/>
            <a:ext cx="4262699" cy="2557619"/>
          </a:xfrm>
          <a:prstGeom prst="rect">
            <a:avLst/>
          </a:prstGeom>
          <a:ln>
            <a:noFill/>
          </a:ln>
          <a:effectLst>
            <a:softEdge rad="112500"/>
          </a:effectLst>
        </p:spPr>
      </p:pic>
      <p:sp>
        <p:nvSpPr>
          <p:cNvPr id="12" name="TextBox 11">
            <a:extLst>
              <a:ext uri="{FF2B5EF4-FFF2-40B4-BE49-F238E27FC236}">
                <a16:creationId xmlns:a16="http://schemas.microsoft.com/office/drawing/2014/main" id="{5A5DBC1F-F468-DC2F-CBB6-705846795ADC}"/>
              </a:ext>
            </a:extLst>
          </p:cNvPr>
          <p:cNvSpPr txBox="1"/>
          <p:nvPr/>
        </p:nvSpPr>
        <p:spPr>
          <a:xfrm>
            <a:off x="6811505" y="5315554"/>
            <a:ext cx="3940925" cy="338554"/>
          </a:xfrm>
          <a:prstGeom prst="rect">
            <a:avLst/>
          </a:prstGeom>
          <a:noFill/>
        </p:spPr>
        <p:txBody>
          <a:bodyPr wrap="square" rtlCol="0">
            <a:spAutoFit/>
          </a:bodyPr>
          <a:lstStyle/>
          <a:p>
            <a:pPr algn="ctr"/>
            <a:r>
              <a:rPr lang="en-US" sz="800" b="0" i="0" dirty="0">
                <a:solidFill>
                  <a:schemeClr val="bg1">
                    <a:lumMod val="95000"/>
                  </a:schemeClr>
                </a:solidFill>
                <a:effectLst/>
                <a:latin typeface="Source Sans Pro" panose="020B0503030403020204" pitchFamily="34" charset="0"/>
                <a:ea typeface="Source Sans Pro" panose="020B0503030403020204" pitchFamily="34" charset="0"/>
              </a:rPr>
              <a:t>Plan Colombia is met with mixed reviews within Colombia.</a:t>
            </a:r>
          </a:p>
          <a:p>
            <a:pPr algn="ctr"/>
            <a:r>
              <a:rPr lang="en-US" sz="800" b="0" i="0" dirty="0">
                <a:solidFill>
                  <a:schemeClr val="bg1">
                    <a:lumMod val="95000"/>
                  </a:schemeClr>
                </a:solidFill>
                <a:effectLst/>
                <a:latin typeface="Source Sans Pro" panose="020B0503030403020204" pitchFamily="34" charset="0"/>
                <a:ea typeface="Source Sans Pro" panose="020B0503030403020204" pitchFamily="34" charset="0"/>
              </a:rPr>
              <a:t> Photo: Colombian university students stage a protest against the Plan in 2001 </a:t>
            </a:r>
            <a:endParaRPr lang="en-US" sz="800" dirty="0">
              <a:solidFill>
                <a:schemeClr val="bg1">
                  <a:lumMod val="95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254577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1DE6C6-04C9-63A8-9016-4C4C9490B359}"/>
              </a:ext>
            </a:extLst>
          </p:cNvPr>
          <p:cNvPicPr>
            <a:picLocks noChangeAspect="1"/>
          </p:cNvPicPr>
          <p:nvPr/>
        </p:nvPicPr>
        <p:blipFill rotWithShape="1">
          <a:blip r:embed="rId2"/>
          <a:srcRect l="30481" t="19548" r="1204" b="10933"/>
          <a:stretch/>
        </p:blipFill>
        <p:spPr>
          <a:xfrm>
            <a:off x="0" y="0"/>
            <a:ext cx="12192000" cy="6858000"/>
          </a:xfrm>
          <a:prstGeom prst="rect">
            <a:avLst/>
          </a:prstGeom>
        </p:spPr>
      </p:pic>
      <p:pic>
        <p:nvPicPr>
          <p:cNvPr id="9" name="Picture 8" descr="A graph of growth and progress&#10;&#10;Description automatically generated with medium confidence">
            <a:extLst>
              <a:ext uri="{FF2B5EF4-FFF2-40B4-BE49-F238E27FC236}">
                <a16:creationId xmlns:a16="http://schemas.microsoft.com/office/drawing/2014/main" id="{E2ED32AF-264D-F896-1DE3-091F1D1C796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728766" y="3716532"/>
            <a:ext cx="3481238" cy="2610929"/>
          </a:xfrm>
          <a:prstGeom prst="rect">
            <a:avLst/>
          </a:prstGeom>
          <a:ln>
            <a:noFill/>
          </a:ln>
          <a:effectLst>
            <a:softEdge rad="112500"/>
          </a:effectLst>
        </p:spPr>
      </p:pic>
    </p:spTree>
    <p:extLst>
      <p:ext uri="{BB962C8B-B14F-4D97-AF65-F5344CB8AC3E}">
        <p14:creationId xmlns:p14="http://schemas.microsoft.com/office/powerpoint/2010/main" val="4117775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24CABB-BED9-5A1F-9E74-C04BB83DAFEE}"/>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BE07B614-CEEC-EC46-08BC-13130EAA9AEC}"/>
              </a:ext>
            </a:extLst>
          </p:cNvPr>
          <p:cNvSpPr txBox="1"/>
          <p:nvPr/>
        </p:nvSpPr>
        <p:spPr>
          <a:xfrm>
            <a:off x="1927570" y="2767281"/>
            <a:ext cx="8336860" cy="1107996"/>
          </a:xfrm>
          <a:prstGeom prst="rect">
            <a:avLst/>
          </a:prstGeom>
          <a:noFill/>
        </p:spPr>
        <p:txBody>
          <a:bodyPr wrap="square" rtlCol="0">
            <a:spAutoFit/>
          </a:bodyPr>
          <a:lstStyle/>
          <a:p>
            <a:pPr algn="ctr"/>
            <a:r>
              <a:rPr lang="en-US" sz="6600" b="1" dirty="0">
                <a:solidFill>
                  <a:schemeClr val="bg1"/>
                </a:solidFill>
                <a:effectLst>
                  <a:outerShdw blurRad="38100" dist="38100" dir="2700000" algn="tl">
                    <a:srgbClr val="000000">
                      <a:alpha val="43137"/>
                    </a:srgbClr>
                  </a:outerShdw>
                </a:effectLst>
                <a:latin typeface="Source Sans Pro" panose="020B0503030403020204" pitchFamily="34" charset="0"/>
              </a:rPr>
              <a:t>DRUG TRAFFICKING</a:t>
            </a:r>
          </a:p>
        </p:txBody>
      </p:sp>
      <p:sp>
        <p:nvSpPr>
          <p:cNvPr id="10" name="TextBox 9">
            <a:extLst>
              <a:ext uri="{FF2B5EF4-FFF2-40B4-BE49-F238E27FC236}">
                <a16:creationId xmlns:a16="http://schemas.microsoft.com/office/drawing/2014/main" id="{79D41EB8-2D8F-E3C9-CEF5-FA3418B161D6}"/>
              </a:ext>
            </a:extLst>
          </p:cNvPr>
          <p:cNvSpPr txBox="1"/>
          <p:nvPr/>
        </p:nvSpPr>
        <p:spPr>
          <a:xfrm>
            <a:off x="1927570" y="3719781"/>
            <a:ext cx="8336860" cy="769441"/>
          </a:xfrm>
          <a:prstGeom prst="rect">
            <a:avLst/>
          </a:prstGeom>
          <a:noFill/>
        </p:spPr>
        <p:txBody>
          <a:bodyPr wrap="square" rtlCol="0">
            <a:spAutoFit/>
          </a:bodyPr>
          <a:lstStyle>
            <a:defPPr>
              <a:defRPr lang="en-US"/>
            </a:defPPr>
            <a:lvl1pPr algn="ctr">
              <a:defRPr sz="6600" b="1">
                <a:solidFill>
                  <a:schemeClr val="bg1"/>
                </a:solidFill>
                <a:effectLst>
                  <a:outerShdw blurRad="38100" dist="38100" dir="2700000" algn="tl">
                    <a:srgbClr val="000000">
                      <a:alpha val="43137"/>
                    </a:srgbClr>
                  </a:outerShdw>
                </a:effectLst>
                <a:latin typeface="Source Sans Pro" panose="020B0503030403020204" pitchFamily="34" charset="0"/>
              </a:defRPr>
            </a:lvl1pPr>
          </a:lstStyle>
          <a:p>
            <a:r>
              <a:rPr lang="en-US" sz="4400" b="0" dirty="0">
                <a:solidFill>
                  <a:srgbClr val="E2E2E2"/>
                </a:solidFill>
              </a:rPr>
              <a:t>COLOMBIA</a:t>
            </a:r>
          </a:p>
        </p:txBody>
      </p:sp>
    </p:spTree>
    <p:extLst>
      <p:ext uri="{BB962C8B-B14F-4D97-AF65-F5344CB8AC3E}">
        <p14:creationId xmlns:p14="http://schemas.microsoft.com/office/powerpoint/2010/main" val="3165344568"/>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028D87-87F1-8005-96DB-B22A0DD8B874}"/>
              </a:ext>
            </a:extLst>
          </p:cNvPr>
          <p:cNvPicPr>
            <a:picLocks noChangeAspect="1"/>
          </p:cNvPicPr>
          <p:nvPr/>
        </p:nvPicPr>
        <p:blipFill rotWithShape="1">
          <a:blip r:embed="rId2"/>
          <a:srcRect l="32857" r="2114" b="34971"/>
          <a:stretch/>
        </p:blipFill>
        <p:spPr>
          <a:xfrm>
            <a:off x="0" y="1"/>
            <a:ext cx="12192000" cy="6858000"/>
          </a:xfrm>
          <a:prstGeom prst="rect">
            <a:avLst/>
          </a:prstGeom>
        </p:spPr>
      </p:pic>
    </p:spTree>
    <p:extLst>
      <p:ext uri="{BB962C8B-B14F-4D97-AF65-F5344CB8AC3E}">
        <p14:creationId xmlns:p14="http://schemas.microsoft.com/office/powerpoint/2010/main" val="3287118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0046FB47-4F2E-D65F-5441-AB4BDE9FB67B}"/>
              </a:ext>
            </a:extLst>
          </p:cNvPr>
          <p:cNvPicPr>
            <a:picLocks noChangeAspect="1"/>
          </p:cNvPicPr>
          <p:nvPr/>
        </p:nvPicPr>
        <p:blipFill>
          <a:blip r:embed="rId2"/>
          <a:stretch>
            <a:fillRect/>
          </a:stretch>
        </p:blipFill>
        <p:spPr>
          <a:xfrm>
            <a:off x="0" y="0"/>
            <a:ext cx="12192000" cy="6858000"/>
          </a:xfrm>
          <a:prstGeom prst="rect">
            <a:avLst/>
          </a:prstGeom>
        </p:spPr>
      </p:pic>
      <p:cxnSp>
        <p:nvCxnSpPr>
          <p:cNvPr id="12" name="Straight Connector 11">
            <a:extLst>
              <a:ext uri="{FF2B5EF4-FFF2-40B4-BE49-F238E27FC236}">
                <a16:creationId xmlns:a16="http://schemas.microsoft.com/office/drawing/2014/main" id="{BC32FB0E-CE09-E4EA-F114-384487074FE3}"/>
              </a:ext>
            </a:extLst>
          </p:cNvPr>
          <p:cNvCxnSpPr>
            <a:cxnSpLocks/>
          </p:cNvCxnSpPr>
          <p:nvPr/>
        </p:nvCxnSpPr>
        <p:spPr>
          <a:xfrm>
            <a:off x="-2698" y="3528488"/>
            <a:ext cx="12194698" cy="0"/>
          </a:xfrm>
          <a:prstGeom prst="line">
            <a:avLst/>
          </a:prstGeom>
          <a:ln w="19050">
            <a:solidFill>
              <a:srgbClr val="C9C7C7"/>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254946E-B428-784E-AA85-DF54EE4B43E7}"/>
              </a:ext>
            </a:extLst>
          </p:cNvPr>
          <p:cNvGrpSpPr/>
          <p:nvPr/>
        </p:nvGrpSpPr>
        <p:grpSpPr>
          <a:xfrm>
            <a:off x="1879603" y="3650148"/>
            <a:ext cx="2552808" cy="2178417"/>
            <a:chOff x="1981200" y="3668620"/>
            <a:chExt cx="2552808" cy="2178417"/>
          </a:xfrm>
        </p:grpSpPr>
        <p:cxnSp>
          <p:nvCxnSpPr>
            <p:cNvPr id="9" name="Straight Connector 8">
              <a:extLst>
                <a:ext uri="{FF2B5EF4-FFF2-40B4-BE49-F238E27FC236}">
                  <a16:creationId xmlns:a16="http://schemas.microsoft.com/office/drawing/2014/main" id="{370047CC-FA19-D74A-6A64-6F9DE8819C3E}"/>
                </a:ext>
              </a:extLst>
            </p:cNvPr>
            <p:cNvCxnSpPr>
              <a:cxnSpLocks/>
              <a:stCxn id="34" idx="4"/>
            </p:cNvCxnSpPr>
            <p:nvPr/>
          </p:nvCxnSpPr>
          <p:spPr>
            <a:xfrm>
              <a:off x="1981200" y="3668620"/>
              <a:ext cx="0" cy="750820"/>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1100625F-9C55-1D0F-4BB6-637B003507B8}"/>
                </a:ext>
              </a:extLst>
            </p:cNvPr>
            <p:cNvGrpSpPr/>
            <p:nvPr/>
          </p:nvGrpSpPr>
          <p:grpSpPr>
            <a:xfrm>
              <a:off x="1981200" y="4103932"/>
              <a:ext cx="2552808" cy="1743105"/>
              <a:chOff x="1981200" y="4128453"/>
              <a:chExt cx="2552808" cy="1743105"/>
            </a:xfrm>
          </p:grpSpPr>
          <p:sp>
            <p:nvSpPr>
              <p:cNvPr id="11" name="TextBox 10">
                <a:extLst>
                  <a:ext uri="{FF2B5EF4-FFF2-40B4-BE49-F238E27FC236}">
                    <a16:creationId xmlns:a16="http://schemas.microsoft.com/office/drawing/2014/main" id="{988FD912-3BA7-A859-4AF5-321593C2EB9C}"/>
                  </a:ext>
                </a:extLst>
              </p:cNvPr>
              <p:cNvSpPr txBox="1"/>
              <p:nvPr/>
            </p:nvSpPr>
            <p:spPr>
              <a:xfrm>
                <a:off x="1981200" y="4128453"/>
                <a:ext cx="1350241"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Early 2000s</a:t>
                </a:r>
              </a:p>
            </p:txBody>
          </p:sp>
          <p:sp>
            <p:nvSpPr>
              <p:cNvPr id="13" name="TextBox 12">
                <a:extLst>
                  <a:ext uri="{FF2B5EF4-FFF2-40B4-BE49-F238E27FC236}">
                    <a16:creationId xmlns:a16="http://schemas.microsoft.com/office/drawing/2014/main" id="{A1F9DD10-5210-FFE4-C5C8-3BC132FF2420}"/>
                  </a:ext>
                </a:extLst>
              </p:cNvPr>
              <p:cNvSpPr txBox="1"/>
              <p:nvPr/>
            </p:nvSpPr>
            <p:spPr>
              <a:xfrm>
                <a:off x="1981200" y="4559232"/>
                <a:ext cx="2021579"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NEW FACTIONS EMERGE</a:t>
                </a:r>
              </a:p>
            </p:txBody>
          </p:sp>
          <p:sp>
            <p:nvSpPr>
              <p:cNvPr id="14" name="TextBox 13">
                <a:extLst>
                  <a:ext uri="{FF2B5EF4-FFF2-40B4-BE49-F238E27FC236}">
                    <a16:creationId xmlns:a16="http://schemas.microsoft.com/office/drawing/2014/main" id="{299AF20C-AAE5-3C01-9C57-6DDF30832EB9}"/>
                  </a:ext>
                </a:extLst>
              </p:cNvPr>
              <p:cNvSpPr txBox="1"/>
              <p:nvPr/>
            </p:nvSpPr>
            <p:spPr>
              <a:xfrm>
                <a:off x="1981200" y="4809729"/>
                <a:ext cx="2552808" cy="1061829"/>
              </a:xfrm>
              <a:prstGeom prst="rect">
                <a:avLst/>
              </a:prstGeom>
              <a:noFill/>
            </p:spPr>
            <p:txBody>
              <a:bodyPr wrap="square" rtlCol="0">
                <a:spAutoFit/>
              </a:bodyPr>
              <a:lstStyle/>
              <a:p>
                <a:pPr algn="just"/>
                <a:r>
                  <a:rPr lang="en-US" sz="1050" b="0" i="0" dirty="0">
                    <a:solidFill>
                      <a:schemeClr val="bg1"/>
                    </a:solidFill>
                    <a:effectLst/>
                    <a:latin typeface="Source Sans Pro" panose="020B0503030403020204" pitchFamily="34" charset="0"/>
                    <a:ea typeface="Source Sans Pro" panose="020B0503030403020204" pitchFamily="34" charset="0"/>
                  </a:rPr>
                  <a:t>Paramilitary groups emerge, financed by the drug trade and engaging in violence against leftist groups and civilians. Millions of Colombians are internally displaced due to violence associated with the drug trade.</a:t>
                </a:r>
              </a:p>
            </p:txBody>
          </p:sp>
        </p:grpSp>
      </p:grpSp>
      <p:cxnSp>
        <p:nvCxnSpPr>
          <p:cNvPr id="17" name="Straight Connector 16">
            <a:extLst>
              <a:ext uri="{FF2B5EF4-FFF2-40B4-BE49-F238E27FC236}">
                <a16:creationId xmlns:a16="http://schemas.microsoft.com/office/drawing/2014/main" id="{63196238-6AAA-B82F-50A3-7BF33088873A}"/>
              </a:ext>
            </a:extLst>
          </p:cNvPr>
          <p:cNvCxnSpPr/>
          <p:nvPr/>
        </p:nvCxnSpPr>
        <p:spPr>
          <a:xfrm>
            <a:off x="4432411" y="2696831"/>
            <a:ext cx="0" cy="568960"/>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7D2DC6E-467C-CADF-9E33-3EF61ACB2688}"/>
              </a:ext>
            </a:extLst>
          </p:cNvPr>
          <p:cNvGrpSpPr/>
          <p:nvPr/>
        </p:nvGrpSpPr>
        <p:grpSpPr>
          <a:xfrm>
            <a:off x="4432410" y="1457462"/>
            <a:ext cx="3104459" cy="1572792"/>
            <a:chOff x="4432410" y="1475934"/>
            <a:chExt cx="3104459" cy="1572792"/>
          </a:xfrm>
        </p:grpSpPr>
        <p:sp>
          <p:nvSpPr>
            <p:cNvPr id="19" name="TextBox 18">
              <a:extLst>
                <a:ext uri="{FF2B5EF4-FFF2-40B4-BE49-F238E27FC236}">
                  <a16:creationId xmlns:a16="http://schemas.microsoft.com/office/drawing/2014/main" id="{B83AF238-D731-BD54-2B10-10E7726FE7EC}"/>
                </a:ext>
              </a:extLst>
            </p:cNvPr>
            <p:cNvSpPr txBox="1"/>
            <p:nvPr/>
          </p:nvSpPr>
          <p:spPr>
            <a:xfrm>
              <a:off x="4432411" y="1475934"/>
              <a:ext cx="774571"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2000s</a:t>
              </a:r>
            </a:p>
          </p:txBody>
        </p:sp>
        <p:sp>
          <p:nvSpPr>
            <p:cNvPr id="20" name="TextBox 19">
              <a:extLst>
                <a:ext uri="{FF2B5EF4-FFF2-40B4-BE49-F238E27FC236}">
                  <a16:creationId xmlns:a16="http://schemas.microsoft.com/office/drawing/2014/main" id="{A7D89CF2-FC17-CF39-8CA0-7200A85D6801}"/>
                </a:ext>
              </a:extLst>
            </p:cNvPr>
            <p:cNvSpPr txBox="1"/>
            <p:nvPr/>
          </p:nvSpPr>
          <p:spPr>
            <a:xfrm>
              <a:off x="4432411" y="1906713"/>
              <a:ext cx="2591992"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INTERNATIONAL COOPERATION</a:t>
              </a:r>
            </a:p>
          </p:txBody>
        </p:sp>
        <p:sp>
          <p:nvSpPr>
            <p:cNvPr id="21" name="TextBox 20">
              <a:extLst>
                <a:ext uri="{FF2B5EF4-FFF2-40B4-BE49-F238E27FC236}">
                  <a16:creationId xmlns:a16="http://schemas.microsoft.com/office/drawing/2014/main" id="{518A5C75-5988-6A50-2CD9-C34B163D691D}"/>
                </a:ext>
              </a:extLst>
            </p:cNvPr>
            <p:cNvSpPr txBox="1"/>
            <p:nvPr/>
          </p:nvSpPr>
          <p:spPr>
            <a:xfrm>
              <a:off x="4432410" y="2148480"/>
              <a:ext cx="3104459" cy="900246"/>
            </a:xfrm>
            <a:prstGeom prst="rect">
              <a:avLst/>
            </a:prstGeom>
            <a:noFill/>
          </p:spPr>
          <p:txBody>
            <a:bodyPr wrap="square" rtlCol="0">
              <a:spAutoFit/>
            </a:bodyPr>
            <a:lstStyle/>
            <a:p>
              <a:pPr algn="just"/>
              <a:r>
                <a:rPr lang="en-US" sz="1050" b="0" i="0" dirty="0">
                  <a:solidFill>
                    <a:schemeClr val="bg1"/>
                  </a:solidFill>
                  <a:effectLst/>
                  <a:latin typeface="Source Sans Pro" panose="020B0503030403020204" pitchFamily="34" charset="0"/>
                  <a:ea typeface="Source Sans Pro" panose="020B0503030403020204" pitchFamily="34" charset="0"/>
                </a:rPr>
                <a:t>The U.S. and Colombia implement Plan Colombia, a multibillion-dollar initiative to eradicate coca crops, combat the drug traffickers and the guerrillas, and strengthen the democratic institutions and the rule of law in Colombia. </a:t>
              </a:r>
              <a:endParaRPr lang="en-US" sz="1050" dirty="0">
                <a:solidFill>
                  <a:schemeClr val="bg1"/>
                </a:solidFill>
                <a:latin typeface="Source Sans Pro" panose="020B0503030403020204" pitchFamily="34" charset="0"/>
                <a:ea typeface="Source Sans Pro" panose="020B0503030403020204" pitchFamily="34" charset="0"/>
              </a:endParaRPr>
            </a:p>
          </p:txBody>
        </p:sp>
      </p:grpSp>
      <p:cxnSp>
        <p:nvCxnSpPr>
          <p:cNvPr id="24" name="Straight Connector 23">
            <a:extLst>
              <a:ext uri="{FF2B5EF4-FFF2-40B4-BE49-F238E27FC236}">
                <a16:creationId xmlns:a16="http://schemas.microsoft.com/office/drawing/2014/main" id="{1D8F4471-536E-F8ED-940A-47C62A5CE751}"/>
              </a:ext>
            </a:extLst>
          </p:cNvPr>
          <p:cNvCxnSpPr/>
          <p:nvPr/>
        </p:nvCxnSpPr>
        <p:spPr>
          <a:xfrm>
            <a:off x="7010675" y="3835460"/>
            <a:ext cx="0" cy="568960"/>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20F1EF8B-6904-98FF-7BD9-1669238D9BEB}"/>
              </a:ext>
            </a:extLst>
          </p:cNvPr>
          <p:cNvGrpSpPr/>
          <p:nvPr/>
        </p:nvGrpSpPr>
        <p:grpSpPr>
          <a:xfrm>
            <a:off x="7008340" y="4116488"/>
            <a:ext cx="2552602" cy="1581522"/>
            <a:chOff x="7093798" y="4079411"/>
            <a:chExt cx="2106681" cy="1581522"/>
          </a:xfrm>
        </p:grpSpPr>
        <p:sp>
          <p:nvSpPr>
            <p:cNvPr id="28" name="TextBox 27">
              <a:extLst>
                <a:ext uri="{FF2B5EF4-FFF2-40B4-BE49-F238E27FC236}">
                  <a16:creationId xmlns:a16="http://schemas.microsoft.com/office/drawing/2014/main" id="{7BF7BE0B-2857-161D-D8EE-D02E793C6286}"/>
                </a:ext>
              </a:extLst>
            </p:cNvPr>
            <p:cNvSpPr txBox="1"/>
            <p:nvPr/>
          </p:nvSpPr>
          <p:spPr>
            <a:xfrm>
              <a:off x="7093798" y="4079411"/>
              <a:ext cx="639259"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2010s</a:t>
              </a:r>
            </a:p>
          </p:txBody>
        </p:sp>
        <p:sp>
          <p:nvSpPr>
            <p:cNvPr id="32" name="TextBox 31">
              <a:extLst>
                <a:ext uri="{FF2B5EF4-FFF2-40B4-BE49-F238E27FC236}">
                  <a16:creationId xmlns:a16="http://schemas.microsoft.com/office/drawing/2014/main" id="{84B7B9A1-A784-0852-7F4B-4250BED9B8AA}"/>
                </a:ext>
              </a:extLst>
            </p:cNvPr>
            <p:cNvSpPr txBox="1"/>
            <p:nvPr/>
          </p:nvSpPr>
          <p:spPr>
            <a:xfrm>
              <a:off x="7093798" y="4510190"/>
              <a:ext cx="962804"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ADAPTATION</a:t>
              </a:r>
            </a:p>
          </p:txBody>
        </p:sp>
        <p:sp>
          <p:nvSpPr>
            <p:cNvPr id="39" name="TextBox 38">
              <a:extLst>
                <a:ext uri="{FF2B5EF4-FFF2-40B4-BE49-F238E27FC236}">
                  <a16:creationId xmlns:a16="http://schemas.microsoft.com/office/drawing/2014/main" id="{713DB218-351B-A9B4-9E71-CAC327A0DAD0}"/>
                </a:ext>
              </a:extLst>
            </p:cNvPr>
            <p:cNvSpPr txBox="1"/>
            <p:nvPr/>
          </p:nvSpPr>
          <p:spPr>
            <a:xfrm>
              <a:off x="7093799" y="4760687"/>
              <a:ext cx="2106680" cy="900246"/>
            </a:xfrm>
            <a:prstGeom prst="rect">
              <a:avLst/>
            </a:prstGeom>
            <a:noFill/>
          </p:spPr>
          <p:txBody>
            <a:bodyPr wrap="square" rtlCol="0">
              <a:spAutoFit/>
            </a:bodyPr>
            <a:lstStyle/>
            <a:p>
              <a:pPr algn="just"/>
              <a:r>
                <a:rPr lang="en-US" sz="1050" dirty="0">
                  <a:solidFill>
                    <a:schemeClr val="bg1"/>
                  </a:solidFill>
                  <a:latin typeface="Source Sans Pro" panose="020B0503030403020204" pitchFamily="34" charset="0"/>
                  <a:ea typeface="Source Sans Pro" panose="020B0503030403020204" pitchFamily="34" charset="0"/>
                </a:rPr>
                <a:t>Colombia and the U.S. shift their strategy from a militarized approach to a more comprehensive and balanced one, focusing on alternative development, prevention, and treatment. </a:t>
              </a:r>
              <a:endParaRPr lang="en-US" sz="1200" dirty="0">
                <a:solidFill>
                  <a:schemeClr val="bg1"/>
                </a:solidFill>
                <a:latin typeface="Source Sans Pro" panose="020B0503030403020204" pitchFamily="34" charset="0"/>
                <a:ea typeface="Source Sans Pro" panose="020B0503030403020204" pitchFamily="34" charset="0"/>
              </a:endParaRPr>
            </a:p>
          </p:txBody>
        </p:sp>
      </p:grpSp>
      <p:cxnSp>
        <p:nvCxnSpPr>
          <p:cNvPr id="40" name="Straight Connector 39">
            <a:extLst>
              <a:ext uri="{FF2B5EF4-FFF2-40B4-BE49-F238E27FC236}">
                <a16:creationId xmlns:a16="http://schemas.microsoft.com/office/drawing/2014/main" id="{4AED5068-A9C3-B700-74E6-80B7AEAD88F0}"/>
              </a:ext>
            </a:extLst>
          </p:cNvPr>
          <p:cNvCxnSpPr>
            <a:cxnSpLocks/>
            <a:endCxn id="42" idx="0"/>
          </p:cNvCxnSpPr>
          <p:nvPr/>
        </p:nvCxnSpPr>
        <p:spPr>
          <a:xfrm flipH="1">
            <a:off x="9559291" y="2709584"/>
            <a:ext cx="1648" cy="742654"/>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E907414-E6D2-4E45-4624-B5C68BAE83E0}"/>
              </a:ext>
            </a:extLst>
          </p:cNvPr>
          <p:cNvSpPr txBox="1"/>
          <p:nvPr/>
        </p:nvSpPr>
        <p:spPr>
          <a:xfrm>
            <a:off x="9560939" y="1389412"/>
            <a:ext cx="774571"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2020s</a:t>
            </a:r>
          </a:p>
        </p:txBody>
      </p:sp>
      <p:sp>
        <p:nvSpPr>
          <p:cNvPr id="55" name="TextBox 54">
            <a:extLst>
              <a:ext uri="{FF2B5EF4-FFF2-40B4-BE49-F238E27FC236}">
                <a16:creationId xmlns:a16="http://schemas.microsoft.com/office/drawing/2014/main" id="{E6EF4C1D-24D7-F35A-D095-5A584B6DE6A3}"/>
              </a:ext>
            </a:extLst>
          </p:cNvPr>
          <p:cNvSpPr txBox="1"/>
          <p:nvPr/>
        </p:nvSpPr>
        <p:spPr>
          <a:xfrm>
            <a:off x="9560939" y="1820191"/>
            <a:ext cx="1488164"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DIVERSIFICATION</a:t>
            </a:r>
          </a:p>
        </p:txBody>
      </p:sp>
      <p:sp>
        <p:nvSpPr>
          <p:cNvPr id="56" name="TextBox 55">
            <a:extLst>
              <a:ext uri="{FF2B5EF4-FFF2-40B4-BE49-F238E27FC236}">
                <a16:creationId xmlns:a16="http://schemas.microsoft.com/office/drawing/2014/main" id="{DDC30819-3036-D399-6184-486B1A3685CD}"/>
              </a:ext>
            </a:extLst>
          </p:cNvPr>
          <p:cNvSpPr txBox="1"/>
          <p:nvPr/>
        </p:nvSpPr>
        <p:spPr>
          <a:xfrm>
            <a:off x="9560939" y="2061958"/>
            <a:ext cx="1966043" cy="577081"/>
          </a:xfrm>
          <a:prstGeom prst="rect">
            <a:avLst/>
          </a:prstGeom>
          <a:noFill/>
        </p:spPr>
        <p:txBody>
          <a:bodyPr wrap="square" rtlCol="0">
            <a:spAutoFit/>
          </a:bodyPr>
          <a:lstStyle/>
          <a:p>
            <a:pPr algn="just"/>
            <a:r>
              <a:rPr lang="en-US" sz="1050" dirty="0">
                <a:solidFill>
                  <a:schemeClr val="bg1"/>
                </a:solidFill>
                <a:latin typeface="Source Sans Pro" panose="020B0503030403020204" pitchFamily="34" charset="0"/>
                <a:ea typeface="Source Sans Pro" panose="020B0503030403020204" pitchFamily="34" charset="0"/>
              </a:rPr>
              <a:t>Colombia becomes increasingly involved in the production and trafficking of synthetic drugs .</a:t>
            </a:r>
            <a:endParaRPr lang="en-US" sz="1200" dirty="0">
              <a:solidFill>
                <a:schemeClr val="bg1"/>
              </a:solidFill>
              <a:latin typeface="Source Sans Pro" panose="020B0503030403020204" pitchFamily="34" charset="0"/>
              <a:ea typeface="Source Sans Pro" panose="020B0503030403020204" pitchFamily="34" charset="0"/>
            </a:endParaRPr>
          </a:p>
        </p:txBody>
      </p:sp>
      <p:cxnSp>
        <p:nvCxnSpPr>
          <p:cNvPr id="31" name="Straight Connector 30">
            <a:extLst>
              <a:ext uri="{FF2B5EF4-FFF2-40B4-BE49-F238E27FC236}">
                <a16:creationId xmlns:a16="http://schemas.microsoft.com/office/drawing/2014/main" id="{717B1731-4542-C29F-2D8B-095D5082E02B}"/>
              </a:ext>
            </a:extLst>
          </p:cNvPr>
          <p:cNvCxnSpPr>
            <a:cxnSpLocks/>
            <a:endCxn id="33" idx="0"/>
          </p:cNvCxnSpPr>
          <p:nvPr/>
        </p:nvCxnSpPr>
        <p:spPr>
          <a:xfrm>
            <a:off x="4432411" y="2696831"/>
            <a:ext cx="0" cy="755407"/>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1E05073-B472-6510-CF9C-E3FC6CD06A2A}"/>
              </a:ext>
            </a:extLst>
          </p:cNvPr>
          <p:cNvSpPr/>
          <p:nvPr/>
        </p:nvSpPr>
        <p:spPr>
          <a:xfrm>
            <a:off x="4333456" y="3452238"/>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E1BB77DD-FD6A-AA56-DAC8-AFE046CAA9CD}"/>
              </a:ext>
            </a:extLst>
          </p:cNvPr>
          <p:cNvSpPr/>
          <p:nvPr/>
        </p:nvSpPr>
        <p:spPr>
          <a:xfrm>
            <a:off x="1780648" y="3452238"/>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Connector 35">
            <a:extLst>
              <a:ext uri="{FF2B5EF4-FFF2-40B4-BE49-F238E27FC236}">
                <a16:creationId xmlns:a16="http://schemas.microsoft.com/office/drawing/2014/main" id="{F25BCC0D-3FC5-9E62-63F7-B10CB8693E9D}"/>
              </a:ext>
            </a:extLst>
          </p:cNvPr>
          <p:cNvCxnSpPr>
            <a:cxnSpLocks/>
            <a:stCxn id="38" idx="4"/>
          </p:cNvCxnSpPr>
          <p:nvPr/>
        </p:nvCxnSpPr>
        <p:spPr>
          <a:xfrm>
            <a:off x="7010137" y="3650148"/>
            <a:ext cx="538" cy="754272"/>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EA628624-FA9E-3E7B-E09A-E3DF6407C7D5}"/>
              </a:ext>
            </a:extLst>
          </p:cNvPr>
          <p:cNvSpPr/>
          <p:nvPr/>
        </p:nvSpPr>
        <p:spPr>
          <a:xfrm>
            <a:off x="6911182" y="3452238"/>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F4494E7C-12D2-C14A-B792-BEA2C4554E2A}"/>
              </a:ext>
            </a:extLst>
          </p:cNvPr>
          <p:cNvSpPr/>
          <p:nvPr/>
        </p:nvSpPr>
        <p:spPr>
          <a:xfrm>
            <a:off x="9460336" y="3452238"/>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1517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
        <p159:morph option="byObject"/>
      </p:transition>
    </mc:Choice>
    <mc:Fallback xmlns="">
      <p:transition spd="slow" advClick="0" advTm="5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411F51FC-5C49-3E1D-ED99-B81FAB401B0A}"/>
              </a:ext>
            </a:extLst>
          </p:cNvPr>
          <p:cNvPicPr>
            <a:picLocks noChangeAspect="1"/>
          </p:cNvPicPr>
          <p:nvPr/>
        </p:nvPicPr>
        <p:blipFill>
          <a:blip r:embed="rId2"/>
          <a:stretch>
            <a:fillRect/>
          </a:stretch>
        </p:blipFill>
        <p:spPr>
          <a:xfrm>
            <a:off x="0" y="0"/>
            <a:ext cx="12192000" cy="6858000"/>
          </a:xfrm>
          <a:prstGeom prst="rect">
            <a:avLst/>
          </a:prstGeom>
        </p:spPr>
      </p:pic>
      <p:cxnSp>
        <p:nvCxnSpPr>
          <p:cNvPr id="52" name="Straight Connector 51">
            <a:extLst>
              <a:ext uri="{FF2B5EF4-FFF2-40B4-BE49-F238E27FC236}">
                <a16:creationId xmlns:a16="http://schemas.microsoft.com/office/drawing/2014/main" id="{F3DB2BF7-A954-3306-57EC-3FF10B24BBBD}"/>
              </a:ext>
            </a:extLst>
          </p:cNvPr>
          <p:cNvCxnSpPr>
            <a:cxnSpLocks/>
          </p:cNvCxnSpPr>
          <p:nvPr/>
        </p:nvCxnSpPr>
        <p:spPr>
          <a:xfrm>
            <a:off x="3116596" y="3557350"/>
            <a:ext cx="1413" cy="642811"/>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E848460-0F34-ECE7-9B82-2A68D0CFC42A}"/>
              </a:ext>
            </a:extLst>
          </p:cNvPr>
          <p:cNvCxnSpPr>
            <a:cxnSpLocks/>
            <a:endCxn id="50" idx="0"/>
          </p:cNvCxnSpPr>
          <p:nvPr/>
        </p:nvCxnSpPr>
        <p:spPr>
          <a:xfrm>
            <a:off x="3116596" y="2809427"/>
            <a:ext cx="1413" cy="642811"/>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284FFF0-9E48-C798-B826-E2997284430F}"/>
              </a:ext>
            </a:extLst>
          </p:cNvPr>
          <p:cNvSpPr txBox="1"/>
          <p:nvPr/>
        </p:nvSpPr>
        <p:spPr>
          <a:xfrm>
            <a:off x="3180096" y="1055148"/>
            <a:ext cx="1212270" cy="369332"/>
          </a:xfrm>
          <a:prstGeom prst="rect">
            <a:avLst/>
          </a:prstGeom>
          <a:noFill/>
        </p:spPr>
        <p:txBody>
          <a:bodyPr wrap="square" rtlCol="0">
            <a:spAutoFit/>
          </a:bodyPr>
          <a:lstStyle/>
          <a:p>
            <a:r>
              <a:rPr lang="en-US" b="1" dirty="0">
                <a:solidFill>
                  <a:srgbClr val="C9C7C7"/>
                </a:solidFill>
                <a:latin typeface="Source Sans Pro" panose="020B0503030403020204" pitchFamily="34" charset="0"/>
                <a:ea typeface="Source Sans Pro" panose="020B0503030403020204" pitchFamily="34" charset="0"/>
              </a:rPr>
              <a:t>TODAY</a:t>
            </a:r>
          </a:p>
        </p:txBody>
      </p:sp>
      <p:sp>
        <p:nvSpPr>
          <p:cNvPr id="35" name="TextBox 34">
            <a:extLst>
              <a:ext uri="{FF2B5EF4-FFF2-40B4-BE49-F238E27FC236}">
                <a16:creationId xmlns:a16="http://schemas.microsoft.com/office/drawing/2014/main" id="{04BC721D-D724-9434-D905-C867BD41E9A1}"/>
              </a:ext>
            </a:extLst>
          </p:cNvPr>
          <p:cNvSpPr txBox="1"/>
          <p:nvPr/>
        </p:nvSpPr>
        <p:spPr>
          <a:xfrm>
            <a:off x="3180096" y="1485927"/>
            <a:ext cx="4079686" cy="307777"/>
          </a:xfrm>
          <a:prstGeom prst="rect">
            <a:avLst/>
          </a:prstGeom>
          <a:noFill/>
        </p:spPr>
        <p:txBody>
          <a:bodyPr wrap="squar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TRAFFICKING, CORRUPTION, AND ADDICTION</a:t>
            </a:r>
          </a:p>
        </p:txBody>
      </p:sp>
      <p:sp>
        <p:nvSpPr>
          <p:cNvPr id="36" name="TextBox 35">
            <a:extLst>
              <a:ext uri="{FF2B5EF4-FFF2-40B4-BE49-F238E27FC236}">
                <a16:creationId xmlns:a16="http://schemas.microsoft.com/office/drawing/2014/main" id="{EABA4BA5-8F02-ADD8-0988-58C9E4188AEA}"/>
              </a:ext>
            </a:extLst>
          </p:cNvPr>
          <p:cNvSpPr txBox="1"/>
          <p:nvPr/>
        </p:nvSpPr>
        <p:spPr>
          <a:xfrm>
            <a:off x="3180096" y="1727694"/>
            <a:ext cx="3741525" cy="1546577"/>
          </a:xfrm>
          <a:prstGeom prst="rect">
            <a:avLst/>
          </a:prstGeom>
          <a:noFill/>
        </p:spPr>
        <p:txBody>
          <a:bodyPr wrap="square" rtlCol="0">
            <a:spAutoFit/>
          </a:bodyPr>
          <a:lstStyle/>
          <a:p>
            <a:pPr algn="just"/>
            <a:r>
              <a:rPr lang="en-US" sz="105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The Colombian government has taken measures to stifle the cultivation and trafficking of illicit drugs; however, the effects continue to be felt on both a local and global level.  It remains the world's biggest cocaine producer despite the government’s attempted crackdown. As a transnational crime, drug trafficking does not stand alone.  It remains an incredibly prosperous industry that continues to weaken Colombia with corruption, incites violence through criminal organizations, and ultimately contributes to the proliferation of addiction globally.</a:t>
            </a:r>
            <a:endParaRPr lang="en-US" sz="12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p:txBody>
      </p:sp>
      <p:cxnSp>
        <p:nvCxnSpPr>
          <p:cNvPr id="42" name="Straight Connector 41">
            <a:extLst>
              <a:ext uri="{FF2B5EF4-FFF2-40B4-BE49-F238E27FC236}">
                <a16:creationId xmlns:a16="http://schemas.microsoft.com/office/drawing/2014/main" id="{7E387C21-6AB0-3C04-5ECC-D0404728A9C4}"/>
              </a:ext>
            </a:extLst>
          </p:cNvPr>
          <p:cNvCxnSpPr>
            <a:cxnSpLocks/>
          </p:cNvCxnSpPr>
          <p:nvPr/>
        </p:nvCxnSpPr>
        <p:spPr>
          <a:xfrm>
            <a:off x="-2698" y="3528488"/>
            <a:ext cx="3119294" cy="0"/>
          </a:xfrm>
          <a:prstGeom prst="line">
            <a:avLst/>
          </a:prstGeom>
          <a:ln w="19050">
            <a:solidFill>
              <a:srgbClr val="C9C7C7"/>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554FE7E-6C39-7BBC-7725-F727E3F662DD}"/>
              </a:ext>
            </a:extLst>
          </p:cNvPr>
          <p:cNvSpPr txBox="1"/>
          <p:nvPr/>
        </p:nvSpPr>
        <p:spPr>
          <a:xfrm>
            <a:off x="3177907" y="3967188"/>
            <a:ext cx="1577676"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THE OPIOD CRISIS</a:t>
            </a:r>
          </a:p>
        </p:txBody>
      </p:sp>
      <p:sp>
        <p:nvSpPr>
          <p:cNvPr id="48" name="TextBox 47">
            <a:extLst>
              <a:ext uri="{FF2B5EF4-FFF2-40B4-BE49-F238E27FC236}">
                <a16:creationId xmlns:a16="http://schemas.microsoft.com/office/drawing/2014/main" id="{FA358001-88DD-9858-5A0C-CBE65BDC0388}"/>
              </a:ext>
            </a:extLst>
          </p:cNvPr>
          <p:cNvSpPr txBox="1"/>
          <p:nvPr/>
        </p:nvSpPr>
        <p:spPr>
          <a:xfrm>
            <a:off x="3177907" y="4208955"/>
            <a:ext cx="3741525" cy="900246"/>
          </a:xfrm>
          <a:prstGeom prst="rect">
            <a:avLst/>
          </a:prstGeom>
          <a:noFill/>
        </p:spPr>
        <p:txBody>
          <a:bodyPr wrap="square" rtlCol="0">
            <a:spAutoFit/>
          </a:bodyPr>
          <a:lstStyle/>
          <a:p>
            <a:pPr algn="just"/>
            <a:r>
              <a:rPr lang="en-US" sz="105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Addiction feeds demand.  Demand reinforces the need for supply.  Illicit drugs, as well as the transnational and domestic criminal organizations that traffic them, continue to represent significant threats to public health, law enforcement, and national security in the U.S</a:t>
            </a:r>
            <a:endParaRPr lang="en-US" sz="12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p:txBody>
      </p:sp>
      <p:sp>
        <p:nvSpPr>
          <p:cNvPr id="50" name="Oval 49">
            <a:extLst>
              <a:ext uri="{FF2B5EF4-FFF2-40B4-BE49-F238E27FC236}">
                <a16:creationId xmlns:a16="http://schemas.microsoft.com/office/drawing/2014/main" id="{4911ED91-5C33-DDDF-0B3C-2E9360790C52}"/>
              </a:ext>
            </a:extLst>
          </p:cNvPr>
          <p:cNvSpPr/>
          <p:nvPr/>
        </p:nvSpPr>
        <p:spPr>
          <a:xfrm>
            <a:off x="3019054" y="3452238"/>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2F14FCD6-027C-BCE1-46C4-D903725D4B21}"/>
              </a:ext>
            </a:extLst>
          </p:cNvPr>
          <p:cNvCxnSpPr>
            <a:cxnSpLocks/>
          </p:cNvCxnSpPr>
          <p:nvPr/>
        </p:nvCxnSpPr>
        <p:spPr>
          <a:xfrm>
            <a:off x="3216964" y="3528488"/>
            <a:ext cx="1016899" cy="0"/>
          </a:xfrm>
          <a:prstGeom prst="line">
            <a:avLst/>
          </a:prstGeom>
          <a:ln w="19050">
            <a:solidFill>
              <a:srgbClr val="C9C7C7"/>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64E44D1-D7A0-C929-2A94-A73DA64DD789}"/>
              </a:ext>
            </a:extLst>
          </p:cNvPr>
          <p:cNvCxnSpPr>
            <a:cxnSpLocks/>
          </p:cNvCxnSpPr>
          <p:nvPr/>
        </p:nvCxnSpPr>
        <p:spPr>
          <a:xfrm>
            <a:off x="4247133" y="3528488"/>
            <a:ext cx="1016899" cy="0"/>
          </a:xfrm>
          <a:prstGeom prst="line">
            <a:avLst/>
          </a:prstGeom>
          <a:ln w="19050">
            <a:solidFill>
              <a:srgbClr val="C9C7C7">
                <a:alpha val="75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109B570-71EF-2696-80F5-6C9AE367FADC}"/>
              </a:ext>
            </a:extLst>
          </p:cNvPr>
          <p:cNvCxnSpPr>
            <a:cxnSpLocks/>
          </p:cNvCxnSpPr>
          <p:nvPr/>
        </p:nvCxnSpPr>
        <p:spPr>
          <a:xfrm>
            <a:off x="5277302" y="3528488"/>
            <a:ext cx="1016899" cy="0"/>
          </a:xfrm>
          <a:prstGeom prst="line">
            <a:avLst/>
          </a:prstGeom>
          <a:ln w="19050">
            <a:solidFill>
              <a:srgbClr val="C9C7C7">
                <a:alpha val="5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07422A4-83F1-9C64-F0DD-B3ED0AD03CB2}"/>
              </a:ext>
            </a:extLst>
          </p:cNvPr>
          <p:cNvCxnSpPr>
            <a:cxnSpLocks/>
          </p:cNvCxnSpPr>
          <p:nvPr/>
        </p:nvCxnSpPr>
        <p:spPr>
          <a:xfrm>
            <a:off x="6307471" y="3528488"/>
            <a:ext cx="1016899" cy="0"/>
          </a:xfrm>
          <a:prstGeom prst="line">
            <a:avLst/>
          </a:prstGeom>
          <a:ln w="19050">
            <a:solidFill>
              <a:srgbClr val="C9C7C7">
                <a:alpha val="25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641670B-57C8-804E-FD6F-9E183F910507}"/>
              </a:ext>
            </a:extLst>
          </p:cNvPr>
          <p:cNvCxnSpPr>
            <a:cxnSpLocks/>
          </p:cNvCxnSpPr>
          <p:nvPr/>
        </p:nvCxnSpPr>
        <p:spPr>
          <a:xfrm>
            <a:off x="7337640" y="3528488"/>
            <a:ext cx="1016899" cy="0"/>
          </a:xfrm>
          <a:prstGeom prst="line">
            <a:avLst/>
          </a:prstGeom>
          <a:ln w="19050">
            <a:solidFill>
              <a:srgbClr val="C9C7C7">
                <a:alpha val="15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C92128E-095F-7372-D077-1BDE766AAD46}"/>
              </a:ext>
            </a:extLst>
          </p:cNvPr>
          <p:cNvCxnSpPr>
            <a:cxnSpLocks/>
          </p:cNvCxnSpPr>
          <p:nvPr/>
        </p:nvCxnSpPr>
        <p:spPr>
          <a:xfrm>
            <a:off x="8367809" y="3528488"/>
            <a:ext cx="1016899" cy="0"/>
          </a:xfrm>
          <a:prstGeom prst="line">
            <a:avLst/>
          </a:prstGeom>
          <a:ln w="19050">
            <a:solidFill>
              <a:schemeClr val="bg1">
                <a:lumMod val="95000"/>
                <a:alpha val="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818182"/>
      </p:ext>
    </p:extLst>
  </p:cSld>
  <p:clrMapOvr>
    <a:masterClrMapping/>
  </p:clrMapOvr>
  <mc:AlternateContent xmlns:mc="http://schemas.openxmlformats.org/markup-compatibility/2006" xmlns:p14="http://schemas.microsoft.com/office/powerpoint/2010/main">
    <mc:Choice Requires="p14">
      <p:transition spd="slow" p14:dur="2000" advClick="0" advTm="250">
        <p:push/>
      </p:transition>
    </mc:Choice>
    <mc:Fallback xmlns="">
      <p:transition spd="slow" advClick="0" advTm="250">
        <p:push/>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D39931-6AA1-C90D-1B9A-A3F82D968B78}"/>
              </a:ext>
            </a:extLst>
          </p:cNvPr>
          <p:cNvPicPr>
            <a:picLocks noChangeAspect="1"/>
          </p:cNvPicPr>
          <p:nvPr/>
        </p:nvPicPr>
        <p:blipFill rotWithShape="1">
          <a:blip r:embed="rId2"/>
          <a:srcRect l="18287" r="2472" b="20758"/>
          <a:stretch/>
        </p:blipFill>
        <p:spPr>
          <a:xfrm>
            <a:off x="-1" y="0"/>
            <a:ext cx="12192001" cy="6858000"/>
          </a:xfrm>
          <a:prstGeom prst="rect">
            <a:avLst/>
          </a:prstGeom>
        </p:spPr>
      </p:pic>
    </p:spTree>
    <p:extLst>
      <p:ext uri="{BB962C8B-B14F-4D97-AF65-F5344CB8AC3E}">
        <p14:creationId xmlns:p14="http://schemas.microsoft.com/office/powerpoint/2010/main" val="2852574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66B8BD-E53A-7AB2-1F1D-672A09F53067}"/>
              </a:ext>
            </a:extLst>
          </p:cNvPr>
          <p:cNvPicPr>
            <a:picLocks noChangeAspect="1"/>
          </p:cNvPicPr>
          <p:nvPr/>
        </p:nvPicPr>
        <p:blipFill rotWithShape="1">
          <a:blip r:embed="rId2"/>
          <a:srcRect l="21670" t="28441" r="23119" b="16349"/>
          <a:stretch/>
        </p:blipFill>
        <p:spPr>
          <a:xfrm>
            <a:off x="1" y="0"/>
            <a:ext cx="12192000" cy="6858000"/>
          </a:xfrm>
          <a:prstGeom prst="rect">
            <a:avLst/>
          </a:prstGeom>
        </p:spPr>
      </p:pic>
    </p:spTree>
    <p:extLst>
      <p:ext uri="{BB962C8B-B14F-4D97-AF65-F5344CB8AC3E}">
        <p14:creationId xmlns:p14="http://schemas.microsoft.com/office/powerpoint/2010/main" val="1494951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411F51FC-5C49-3E1D-ED99-B81FAB401B0A}"/>
              </a:ext>
            </a:extLst>
          </p:cNvPr>
          <p:cNvPicPr>
            <a:picLocks noChangeAspect="1"/>
          </p:cNvPicPr>
          <p:nvPr/>
        </p:nvPicPr>
        <p:blipFill>
          <a:blip r:embed="rId2"/>
          <a:stretch>
            <a:fillRect/>
          </a:stretch>
        </p:blipFill>
        <p:spPr>
          <a:xfrm>
            <a:off x="0" y="0"/>
            <a:ext cx="12192000" cy="6858000"/>
          </a:xfrm>
          <a:prstGeom prst="rect">
            <a:avLst/>
          </a:prstGeom>
        </p:spPr>
      </p:pic>
      <p:cxnSp>
        <p:nvCxnSpPr>
          <p:cNvPr id="52" name="Straight Connector 51">
            <a:extLst>
              <a:ext uri="{FF2B5EF4-FFF2-40B4-BE49-F238E27FC236}">
                <a16:creationId xmlns:a16="http://schemas.microsoft.com/office/drawing/2014/main" id="{F3DB2BF7-A954-3306-57EC-3FF10B24BBBD}"/>
              </a:ext>
            </a:extLst>
          </p:cNvPr>
          <p:cNvCxnSpPr>
            <a:cxnSpLocks/>
          </p:cNvCxnSpPr>
          <p:nvPr/>
        </p:nvCxnSpPr>
        <p:spPr>
          <a:xfrm>
            <a:off x="3116596" y="3557350"/>
            <a:ext cx="1413" cy="642811"/>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E848460-0F34-ECE7-9B82-2A68D0CFC42A}"/>
              </a:ext>
            </a:extLst>
          </p:cNvPr>
          <p:cNvCxnSpPr>
            <a:cxnSpLocks/>
            <a:endCxn id="50" idx="0"/>
          </p:cNvCxnSpPr>
          <p:nvPr/>
        </p:nvCxnSpPr>
        <p:spPr>
          <a:xfrm>
            <a:off x="3116596" y="2809427"/>
            <a:ext cx="1413" cy="642811"/>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284FFF0-9E48-C798-B826-E2997284430F}"/>
              </a:ext>
            </a:extLst>
          </p:cNvPr>
          <p:cNvSpPr txBox="1"/>
          <p:nvPr/>
        </p:nvSpPr>
        <p:spPr>
          <a:xfrm>
            <a:off x="3180096" y="1055148"/>
            <a:ext cx="1212270" cy="369332"/>
          </a:xfrm>
          <a:prstGeom prst="rect">
            <a:avLst/>
          </a:prstGeom>
          <a:noFill/>
        </p:spPr>
        <p:txBody>
          <a:bodyPr wrap="square" rtlCol="0">
            <a:spAutoFit/>
          </a:bodyPr>
          <a:lstStyle/>
          <a:p>
            <a:r>
              <a:rPr lang="en-US" b="1" dirty="0">
                <a:solidFill>
                  <a:srgbClr val="C9C7C7"/>
                </a:solidFill>
                <a:latin typeface="Source Sans Pro" panose="020B0503030403020204" pitchFamily="34" charset="0"/>
                <a:ea typeface="Source Sans Pro" panose="020B0503030403020204" pitchFamily="34" charset="0"/>
              </a:rPr>
              <a:t>TODAY</a:t>
            </a:r>
          </a:p>
        </p:txBody>
      </p:sp>
      <p:sp>
        <p:nvSpPr>
          <p:cNvPr id="35" name="TextBox 34">
            <a:extLst>
              <a:ext uri="{FF2B5EF4-FFF2-40B4-BE49-F238E27FC236}">
                <a16:creationId xmlns:a16="http://schemas.microsoft.com/office/drawing/2014/main" id="{04BC721D-D724-9434-D905-C867BD41E9A1}"/>
              </a:ext>
            </a:extLst>
          </p:cNvPr>
          <p:cNvSpPr txBox="1"/>
          <p:nvPr/>
        </p:nvSpPr>
        <p:spPr>
          <a:xfrm>
            <a:off x="3180096" y="1485927"/>
            <a:ext cx="4079686" cy="307777"/>
          </a:xfrm>
          <a:prstGeom prst="rect">
            <a:avLst/>
          </a:prstGeom>
          <a:noFill/>
        </p:spPr>
        <p:txBody>
          <a:bodyPr wrap="squar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TRAFFICKING, CORRUPTION, AND ADDICTION</a:t>
            </a:r>
          </a:p>
        </p:txBody>
      </p:sp>
      <p:sp>
        <p:nvSpPr>
          <p:cNvPr id="36" name="TextBox 35">
            <a:extLst>
              <a:ext uri="{FF2B5EF4-FFF2-40B4-BE49-F238E27FC236}">
                <a16:creationId xmlns:a16="http://schemas.microsoft.com/office/drawing/2014/main" id="{EABA4BA5-8F02-ADD8-0988-58C9E4188AEA}"/>
              </a:ext>
            </a:extLst>
          </p:cNvPr>
          <p:cNvSpPr txBox="1"/>
          <p:nvPr/>
        </p:nvSpPr>
        <p:spPr>
          <a:xfrm>
            <a:off x="3180096" y="1727694"/>
            <a:ext cx="3741525" cy="1546577"/>
          </a:xfrm>
          <a:prstGeom prst="rect">
            <a:avLst/>
          </a:prstGeom>
          <a:noFill/>
        </p:spPr>
        <p:txBody>
          <a:bodyPr wrap="square" rtlCol="0">
            <a:spAutoFit/>
          </a:bodyPr>
          <a:lstStyle/>
          <a:p>
            <a:pPr algn="just"/>
            <a:r>
              <a:rPr lang="en-US" sz="105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The Colombian government has taken measures to stifle the cultivation and trafficking of illicit drugs; however, the effects continue to be felt on both a local and global level.  It remains the world's biggest cocaine producer despite the government’s attempted crackdown. As a transnational crime, drug trafficking does not stand alone.  It remains an incredibly prosperous industry that continues to weaken Colombia with corruption, incites violence through criminal organizations, and ultimately contributes to the proliferation of addiction globally.</a:t>
            </a:r>
            <a:endParaRPr lang="en-US" sz="12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p:txBody>
      </p:sp>
      <p:cxnSp>
        <p:nvCxnSpPr>
          <p:cNvPr id="42" name="Straight Connector 41">
            <a:extLst>
              <a:ext uri="{FF2B5EF4-FFF2-40B4-BE49-F238E27FC236}">
                <a16:creationId xmlns:a16="http://schemas.microsoft.com/office/drawing/2014/main" id="{7E387C21-6AB0-3C04-5ECC-D0404728A9C4}"/>
              </a:ext>
            </a:extLst>
          </p:cNvPr>
          <p:cNvCxnSpPr>
            <a:cxnSpLocks/>
          </p:cNvCxnSpPr>
          <p:nvPr/>
        </p:nvCxnSpPr>
        <p:spPr>
          <a:xfrm>
            <a:off x="-2698" y="3528488"/>
            <a:ext cx="3119294" cy="0"/>
          </a:xfrm>
          <a:prstGeom prst="line">
            <a:avLst/>
          </a:prstGeom>
          <a:ln w="19050">
            <a:solidFill>
              <a:srgbClr val="C9C7C7"/>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554FE7E-6C39-7BBC-7725-F727E3F662DD}"/>
              </a:ext>
            </a:extLst>
          </p:cNvPr>
          <p:cNvSpPr txBox="1"/>
          <p:nvPr/>
        </p:nvSpPr>
        <p:spPr>
          <a:xfrm>
            <a:off x="3177907" y="3967188"/>
            <a:ext cx="1577676"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THE OPIOD CRISIS</a:t>
            </a:r>
          </a:p>
        </p:txBody>
      </p:sp>
      <p:sp>
        <p:nvSpPr>
          <p:cNvPr id="48" name="TextBox 47">
            <a:extLst>
              <a:ext uri="{FF2B5EF4-FFF2-40B4-BE49-F238E27FC236}">
                <a16:creationId xmlns:a16="http://schemas.microsoft.com/office/drawing/2014/main" id="{FA358001-88DD-9858-5A0C-CBE65BDC0388}"/>
              </a:ext>
            </a:extLst>
          </p:cNvPr>
          <p:cNvSpPr txBox="1"/>
          <p:nvPr/>
        </p:nvSpPr>
        <p:spPr>
          <a:xfrm>
            <a:off x="3177907" y="4208955"/>
            <a:ext cx="3741525" cy="900246"/>
          </a:xfrm>
          <a:prstGeom prst="rect">
            <a:avLst/>
          </a:prstGeom>
          <a:noFill/>
        </p:spPr>
        <p:txBody>
          <a:bodyPr wrap="square" rtlCol="0">
            <a:spAutoFit/>
          </a:bodyPr>
          <a:lstStyle/>
          <a:p>
            <a:pPr algn="just"/>
            <a:r>
              <a:rPr lang="en-US" sz="105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Addiction feeds demand.  Demand reinforces the need for supply.  Illicit drugs, as well as the transnational and domestic criminal organizations that traffic them, continue to represent significant threats to public health, law enforcement, and national security in the U.S</a:t>
            </a:r>
            <a:endParaRPr lang="en-US" sz="12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p:txBody>
      </p:sp>
      <p:sp>
        <p:nvSpPr>
          <p:cNvPr id="50" name="Oval 49">
            <a:extLst>
              <a:ext uri="{FF2B5EF4-FFF2-40B4-BE49-F238E27FC236}">
                <a16:creationId xmlns:a16="http://schemas.microsoft.com/office/drawing/2014/main" id="{4911ED91-5C33-DDDF-0B3C-2E9360790C52}"/>
              </a:ext>
            </a:extLst>
          </p:cNvPr>
          <p:cNvSpPr/>
          <p:nvPr/>
        </p:nvSpPr>
        <p:spPr>
          <a:xfrm>
            <a:off x="3019054" y="3452238"/>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2F14FCD6-027C-BCE1-46C4-D903725D4B21}"/>
              </a:ext>
            </a:extLst>
          </p:cNvPr>
          <p:cNvCxnSpPr>
            <a:cxnSpLocks/>
          </p:cNvCxnSpPr>
          <p:nvPr/>
        </p:nvCxnSpPr>
        <p:spPr>
          <a:xfrm>
            <a:off x="3216964" y="3528488"/>
            <a:ext cx="1016899" cy="0"/>
          </a:xfrm>
          <a:prstGeom prst="line">
            <a:avLst/>
          </a:prstGeom>
          <a:ln w="19050">
            <a:solidFill>
              <a:srgbClr val="C9C7C7"/>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64E44D1-D7A0-C929-2A94-A73DA64DD789}"/>
              </a:ext>
            </a:extLst>
          </p:cNvPr>
          <p:cNvCxnSpPr>
            <a:cxnSpLocks/>
          </p:cNvCxnSpPr>
          <p:nvPr/>
        </p:nvCxnSpPr>
        <p:spPr>
          <a:xfrm>
            <a:off x="4247133" y="3528488"/>
            <a:ext cx="1016899" cy="0"/>
          </a:xfrm>
          <a:prstGeom prst="line">
            <a:avLst/>
          </a:prstGeom>
          <a:ln w="19050">
            <a:solidFill>
              <a:srgbClr val="C9C7C7">
                <a:alpha val="75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109B570-71EF-2696-80F5-6C9AE367FADC}"/>
              </a:ext>
            </a:extLst>
          </p:cNvPr>
          <p:cNvCxnSpPr>
            <a:cxnSpLocks/>
          </p:cNvCxnSpPr>
          <p:nvPr/>
        </p:nvCxnSpPr>
        <p:spPr>
          <a:xfrm>
            <a:off x="5277302" y="3528488"/>
            <a:ext cx="1016899" cy="0"/>
          </a:xfrm>
          <a:prstGeom prst="line">
            <a:avLst/>
          </a:prstGeom>
          <a:ln w="19050">
            <a:solidFill>
              <a:srgbClr val="C9C7C7">
                <a:alpha val="5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07422A4-83F1-9C64-F0DD-B3ED0AD03CB2}"/>
              </a:ext>
            </a:extLst>
          </p:cNvPr>
          <p:cNvCxnSpPr>
            <a:cxnSpLocks/>
          </p:cNvCxnSpPr>
          <p:nvPr/>
        </p:nvCxnSpPr>
        <p:spPr>
          <a:xfrm>
            <a:off x="6307471" y="3528488"/>
            <a:ext cx="1016899" cy="0"/>
          </a:xfrm>
          <a:prstGeom prst="line">
            <a:avLst/>
          </a:prstGeom>
          <a:ln w="19050">
            <a:solidFill>
              <a:srgbClr val="C9C7C7">
                <a:alpha val="25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641670B-57C8-804E-FD6F-9E183F910507}"/>
              </a:ext>
            </a:extLst>
          </p:cNvPr>
          <p:cNvCxnSpPr>
            <a:cxnSpLocks/>
          </p:cNvCxnSpPr>
          <p:nvPr/>
        </p:nvCxnSpPr>
        <p:spPr>
          <a:xfrm>
            <a:off x="7337640" y="3528488"/>
            <a:ext cx="1016899" cy="0"/>
          </a:xfrm>
          <a:prstGeom prst="line">
            <a:avLst/>
          </a:prstGeom>
          <a:ln w="19050">
            <a:solidFill>
              <a:srgbClr val="C9C7C7">
                <a:alpha val="15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C92128E-095F-7372-D077-1BDE766AAD46}"/>
              </a:ext>
            </a:extLst>
          </p:cNvPr>
          <p:cNvCxnSpPr>
            <a:cxnSpLocks/>
          </p:cNvCxnSpPr>
          <p:nvPr/>
        </p:nvCxnSpPr>
        <p:spPr>
          <a:xfrm>
            <a:off x="8367809" y="3528488"/>
            <a:ext cx="1016899" cy="0"/>
          </a:xfrm>
          <a:prstGeom prst="line">
            <a:avLst/>
          </a:prstGeom>
          <a:ln w="19050">
            <a:solidFill>
              <a:schemeClr val="bg1">
                <a:lumMod val="95000"/>
                <a:alpha val="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468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advClick="0" advTm="250">
        <p159:morph option="byObject"/>
      </p:transition>
    </mc:Choice>
    <mc:Fallback xmlns="">
      <p:transition spd="slow" advClick="0" advTm="25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powder explosion on a black background&#10;&#10;Description automatically generated">
            <a:extLst>
              <a:ext uri="{FF2B5EF4-FFF2-40B4-BE49-F238E27FC236}">
                <a16:creationId xmlns:a16="http://schemas.microsoft.com/office/drawing/2014/main" id="{D1E95B1F-736D-110F-BCEB-E7FC59416FD8}"/>
              </a:ext>
            </a:extLst>
          </p:cNvPr>
          <p:cNvPicPr>
            <a:picLocks noChangeAspect="1"/>
          </p:cNvPicPr>
          <p:nvPr/>
        </p:nvPicPr>
        <p:blipFill rotWithShape="1">
          <a:blip r:embed="rId2">
            <a:extLst>
              <a:ext uri="{28A0092B-C50C-407E-A947-70E740481C1C}">
                <a14:useLocalDpi xmlns:a14="http://schemas.microsoft.com/office/drawing/2010/main" val="0"/>
              </a:ext>
            </a:extLst>
          </a:blip>
          <a:srcRect l="9793" r="20931" b="69960"/>
          <a:stretch/>
        </p:blipFill>
        <p:spPr>
          <a:xfrm rot="5400000">
            <a:off x="-2178377" y="2047747"/>
            <a:ext cx="6858001" cy="2762511"/>
          </a:xfrm>
          <a:prstGeom prst="rect">
            <a:avLst/>
          </a:prstGeom>
        </p:spPr>
      </p:pic>
      <p:sp>
        <p:nvSpPr>
          <p:cNvPr id="4" name="TextBox 3">
            <a:extLst>
              <a:ext uri="{FF2B5EF4-FFF2-40B4-BE49-F238E27FC236}">
                <a16:creationId xmlns:a16="http://schemas.microsoft.com/office/drawing/2014/main" id="{E1415032-E275-01C6-BE7D-DFB08A6D608F}"/>
              </a:ext>
            </a:extLst>
          </p:cNvPr>
          <p:cNvSpPr txBox="1"/>
          <p:nvPr/>
        </p:nvSpPr>
        <p:spPr>
          <a:xfrm>
            <a:off x="1901436" y="1568493"/>
            <a:ext cx="1703369" cy="307777"/>
          </a:xfrm>
          <a:prstGeom prst="rect">
            <a:avLst/>
          </a:prstGeom>
          <a:noFill/>
        </p:spPr>
        <p:txBody>
          <a:bodyPr wrap="squar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REFERENCES</a:t>
            </a:r>
          </a:p>
        </p:txBody>
      </p:sp>
      <p:sp>
        <p:nvSpPr>
          <p:cNvPr id="6" name="TextBox 5">
            <a:extLst>
              <a:ext uri="{FF2B5EF4-FFF2-40B4-BE49-F238E27FC236}">
                <a16:creationId xmlns:a16="http://schemas.microsoft.com/office/drawing/2014/main" id="{416E58F0-26D7-5BC4-A1A7-2DE94AFBA8BB}"/>
              </a:ext>
            </a:extLst>
          </p:cNvPr>
          <p:cNvSpPr txBox="1"/>
          <p:nvPr/>
        </p:nvSpPr>
        <p:spPr>
          <a:xfrm>
            <a:off x="1901436" y="2008667"/>
            <a:ext cx="9764608" cy="4401205"/>
          </a:xfrm>
          <a:prstGeom prst="rect">
            <a:avLst/>
          </a:prstGeom>
          <a:noFill/>
        </p:spPr>
        <p:txBody>
          <a:bodyPr wrap="square" rtlCol="0">
            <a:spAutoFit/>
          </a:bodyPr>
          <a:lstStyle/>
          <a:p>
            <a:r>
              <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Buchholz, Katharina. “Cocaine Cultivation Reaches New High in 2021.”  Statista, April 18, 2023. https://www.statista.com/chart/5749/the-globes-top-cocaine-producers/.</a:t>
            </a:r>
          </a:p>
          <a:p>
            <a:endPar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r>
              <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Drug Enforcement Administration. “The Drug Enforcement Administration (DEA) 1975-1980.” DEA History, Accessed December 5, 2023. https://www.dea.gov/sites/default/files/2021-04/1975-1980_p_39-49.pdf.</a:t>
            </a:r>
          </a:p>
          <a:p>
            <a:endPar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r>
              <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Benson, David. “Drug kingpin Pablo Escobar killed in an army ambush in 1993” New York Daily News, Image, December 1, 2016. https://www.nydailynews.com/2016/12/01/drug-kingpin-pablo-escobar-killed-in-an-army-ambush-in-1993/.</a:t>
            </a:r>
          </a:p>
          <a:p>
            <a:endPar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r>
              <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Brodzinsky, Sibylla. “Plan Colombia's mixed legacy: coca thrives but peace deal may be on horizon.” The Guardian, Image, February 3, 2016. https://www.theguardian.com/world/2016/feb/03/plan-colombia-cocaine-narcotics-farc-peace-deal</a:t>
            </a:r>
          </a:p>
          <a:p>
            <a:endPar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r>
              <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Buchholz, Katharina. “Cocaine Cultivation Reaches New High in 2021.”  Statista, April 18, 2023. https://www.statista.com/chart/5749/the-globes-top-cocaine-producers/.</a:t>
            </a:r>
          </a:p>
          <a:p>
            <a:endPar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r>
              <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“December 3, 1993 Fugitive drug lord slain.” Newspapers.com. https://www.newspapers.com/article/democrat-and-chronicle-december-3-1993/10993698/.</a:t>
            </a:r>
          </a:p>
          <a:p>
            <a:endPar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r>
              <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Drug Enforcement Administration. “The Drug Enforcement Administration (DEA) 1975-1980.” DEA History, Accessed December 5, 2023. https://www.dea.gov/sites/default/files/2021-04/1975-1980_p_39-49.pdf.</a:t>
            </a:r>
          </a:p>
          <a:p>
            <a:endPar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r>
              <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Drug Enforcement Administration. “The Drug Enforcement Administration (DEA) 1990-1994.” DEA History, Accessed December 5, 2023. https://www.dea.gov/sites/default/files/2021-04/1990-1994_p_67-76.pdf.</a:t>
            </a:r>
          </a:p>
          <a:p>
            <a:endPar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r>
              <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European monitoring Centre for Drugs and Drug Addiction. “Coca and cocaine production.” EMCDDA and Europol, May 6, 2022. https://www.emcdda.europa.eu/sites/default/files/pdf/14571_en.pdf?581642.</a:t>
            </a:r>
          </a:p>
          <a:p>
            <a:endPar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r>
              <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Green, Peter S. “The Ever-Changing Logistics of Drug Smuggling.” The Wall Street Journal, Accessed December 8, 2023. https://www.wsj.com/ad/cocainenomics.</a:t>
            </a:r>
          </a:p>
          <a:p>
            <a:endPar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r>
              <a:rPr lang="en-US" sz="10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Katz, Jesse. “Pablo Escobar Will Never Die.” Pablo-Escobar GQ 2015, GQ Magazine Image, August 25, 2015. https://www.gq.com/story/pablo-escobar-legacy.</a:t>
            </a:r>
          </a:p>
        </p:txBody>
      </p:sp>
    </p:spTree>
    <p:extLst>
      <p:ext uri="{BB962C8B-B14F-4D97-AF65-F5344CB8AC3E}">
        <p14:creationId xmlns:p14="http://schemas.microsoft.com/office/powerpoint/2010/main" val="404567982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6BA2C0-046C-88CA-47F9-5497B7AF496F}"/>
              </a:ext>
            </a:extLst>
          </p:cNvPr>
          <p:cNvPicPr>
            <a:picLocks noChangeAspect="1"/>
          </p:cNvPicPr>
          <p:nvPr/>
        </p:nvPicPr>
        <p:blipFill rotWithShape="1">
          <a:blip r:embed="rId2"/>
          <a:srcRect r="68259"/>
          <a:stretch/>
        </p:blipFill>
        <p:spPr>
          <a:xfrm>
            <a:off x="8322197" y="3"/>
            <a:ext cx="3869803" cy="6858000"/>
          </a:xfrm>
          <a:prstGeom prst="rect">
            <a:avLst/>
          </a:prstGeom>
        </p:spPr>
      </p:pic>
      <p:sp>
        <p:nvSpPr>
          <p:cNvPr id="6" name="TextBox 5">
            <a:extLst>
              <a:ext uri="{FF2B5EF4-FFF2-40B4-BE49-F238E27FC236}">
                <a16:creationId xmlns:a16="http://schemas.microsoft.com/office/drawing/2014/main" id="{416E58F0-26D7-5BC4-A1A7-2DE94AFBA8BB}"/>
              </a:ext>
            </a:extLst>
          </p:cNvPr>
          <p:cNvSpPr txBox="1"/>
          <p:nvPr/>
        </p:nvSpPr>
        <p:spPr>
          <a:xfrm>
            <a:off x="311173" y="2073633"/>
            <a:ext cx="7712796" cy="4247317"/>
          </a:xfrm>
          <a:prstGeom prst="rect">
            <a:avLst/>
          </a:prstGeom>
          <a:noFill/>
        </p:spPr>
        <p:txBody>
          <a:bodyPr wrap="square" rtlCol="0">
            <a:spAutoFit/>
          </a:bodyPr>
          <a:lstStyle/>
          <a:p>
            <a:pPr algn="just"/>
            <a:r>
              <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LeGrand, Catherine C. 2003. "The Colombian Crisis in Historical Perspective." Canadian Journal of Latin American &amp; Caribbean Studies 28 (55): 165-209. http://ezproxy.bellevue.edu/login?url=https://www.proquest.com/scholarly-journals/colombian-crisis-historical-perspective/docview/220252348/se-2.</a:t>
            </a:r>
          </a:p>
          <a:p>
            <a:pPr algn="just"/>
            <a:endPar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pPr algn="just"/>
            <a:r>
              <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Lemaitre, Rafael. “Are Drugs Today Really Cheaper, Purer, and More Available Than Ever?” The White House, President Barack Obama, Blog, February 12, 2013. https://obamawhitehouse.archives.gov/blog/2013/02/12/are-drugs-today-really-cheaper-purer-and-more-available-ever.</a:t>
            </a:r>
          </a:p>
          <a:p>
            <a:pPr algn="just"/>
            <a:endPar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pPr algn="just"/>
            <a:r>
              <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Shifter, Michael. “Plan Colombia: A Retrospective.” America’s Quarterly, Image July 18, 2012. https://www.americasquarterly.org/fulltextarticle/plan-colombia-a-retrospective/.</a:t>
            </a:r>
          </a:p>
          <a:p>
            <a:pPr algn="just"/>
            <a:endPar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pPr algn="just"/>
            <a:r>
              <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Thompson, D. P. 1996. “Pablo Escobar, Drug Baron: His Surrender, Imprisonment, and Escape.” Studies in Conflict and Terrorism 19 (1): 55-91. </a:t>
            </a:r>
          </a:p>
          <a:p>
            <a:pPr algn="just"/>
            <a:endPar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pPr algn="just"/>
            <a:r>
              <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United Nations Office on Drugs and Crime (UNODC). 2005. “Part 4. Colombia Coca Cultivation Survey.” Colombia Coca Survey for 2005. https://www.unodc.org/pdf/andean/Andean_report_Part4.pdf.</a:t>
            </a:r>
          </a:p>
          <a:p>
            <a:pPr algn="just"/>
            <a:endPar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pPr algn="just"/>
            <a:r>
              <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United Nations Office on Drugs and Crime (UNODC). 2021. Synthetic Drugs and New Psychoactive Substances in Latin America and the Caribbean 2021 (September 2021).</a:t>
            </a:r>
          </a:p>
          <a:p>
            <a:pPr algn="just"/>
            <a:endPar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pPr algn="just"/>
            <a:r>
              <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United Nations Office on Drugs and Crime (UNODC). 2023. “Global report on Cocaine 2023: Local dynamics, global challenges.” United Nations publication. https://www.unodc.org/documents/data-and-analysis/cocaine/Global_cocaine_report_2023.pdf. </a:t>
            </a:r>
          </a:p>
          <a:p>
            <a:pPr algn="just"/>
            <a:endPar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pPr algn="just"/>
            <a:r>
              <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WOLA. “Coca Cultivation and Eradication.” Image, July 11, 2023. https://colombiapeace.org/tag/illicit-crop-eradication/.</a:t>
            </a:r>
          </a:p>
          <a:p>
            <a:pPr algn="just"/>
            <a:endPar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pPr algn="just"/>
            <a:r>
              <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Woody, Christopher. “Pablo Escobar was gunned down 29 years ago — here are 3 theories about who took the Medellin kingpin's life.” Business Insider, Image, December 2, 2022. https://www.businessinsider.com/who-killed-notorious-colombian-drug-kingpin-pablo-escobar-2016-12.</a:t>
            </a:r>
          </a:p>
          <a:p>
            <a:pPr algn="just"/>
            <a:endPar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pPr algn="just"/>
            <a:r>
              <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Woody, Christopher. “How the US got its first big break against Colombia's Cali cartel in a Queens, New York, bathtub.” Business Insider, June 17, 2018. https://www.businessinsider.com/us-cocaine-bust-against-cali-cartel-in-a-queens-new-york-city-bathtub-2017-10.</a:t>
            </a:r>
          </a:p>
          <a:p>
            <a:pPr algn="just"/>
            <a:endPar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pPr algn="just"/>
            <a:r>
              <a:rPr lang="en-US" sz="900" dirty="0" err="1">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Yagoub</a:t>
            </a:r>
            <a:r>
              <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 Mimi. “Displacement Rising as Colombia’s Conflict Moves into New Phase.” </a:t>
            </a:r>
            <a:r>
              <a:rPr lang="en-US" sz="900" dirty="0" err="1">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InSight</a:t>
            </a:r>
            <a:r>
              <a:rPr lang="en-US" sz="9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 Crime, Image, June 16, 2016.</a:t>
            </a:r>
          </a:p>
        </p:txBody>
      </p:sp>
      <p:sp>
        <p:nvSpPr>
          <p:cNvPr id="3" name="TextBox 2">
            <a:extLst>
              <a:ext uri="{FF2B5EF4-FFF2-40B4-BE49-F238E27FC236}">
                <a16:creationId xmlns:a16="http://schemas.microsoft.com/office/drawing/2014/main" id="{A89373AD-C498-D986-734B-D058B177B768}"/>
              </a:ext>
            </a:extLst>
          </p:cNvPr>
          <p:cNvSpPr txBox="1"/>
          <p:nvPr/>
        </p:nvSpPr>
        <p:spPr>
          <a:xfrm>
            <a:off x="311173" y="1568493"/>
            <a:ext cx="1703369" cy="307777"/>
          </a:xfrm>
          <a:prstGeom prst="rect">
            <a:avLst/>
          </a:prstGeom>
          <a:noFill/>
        </p:spPr>
        <p:txBody>
          <a:bodyPr wrap="squar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REFERENCES</a:t>
            </a:r>
          </a:p>
        </p:txBody>
      </p:sp>
    </p:spTree>
    <p:extLst>
      <p:ext uri="{BB962C8B-B14F-4D97-AF65-F5344CB8AC3E}">
        <p14:creationId xmlns:p14="http://schemas.microsoft.com/office/powerpoint/2010/main" val="1518261134"/>
      </p:ext>
    </p:extLst>
  </p:cSld>
  <p:clrMapOvr>
    <a:masterClrMapping/>
  </p:clrMapOvr>
  <mc:AlternateContent xmlns:mc="http://schemas.openxmlformats.org/markup-compatibility/2006" xmlns:p14="http://schemas.microsoft.com/office/powerpoint/2010/main">
    <mc:Choice Requires="p14">
      <p:transition spd="slow" p14:dur="3000">
        <p:push/>
      </p:transition>
    </mc:Choice>
    <mc:Fallback xmlns="">
      <p:transition spd="slow">
        <p:push/>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3FD16D-5029-10DF-6212-6D7BA3553ACE}"/>
              </a:ext>
            </a:extLst>
          </p:cNvPr>
          <p:cNvPicPr>
            <a:picLocks noChangeAspect="1"/>
          </p:cNvPicPr>
          <p:nvPr/>
        </p:nvPicPr>
        <p:blipFill rotWithShape="1">
          <a:blip r:embed="rId2"/>
          <a:srcRect l="31614"/>
          <a:stretch/>
        </p:blipFill>
        <p:spPr>
          <a:xfrm>
            <a:off x="-40640" y="3"/>
            <a:ext cx="8337630" cy="6858000"/>
          </a:xfrm>
          <a:prstGeom prst="rect">
            <a:avLst/>
          </a:prstGeom>
        </p:spPr>
      </p:pic>
      <p:sp>
        <p:nvSpPr>
          <p:cNvPr id="8" name="TextBox 7">
            <a:extLst>
              <a:ext uri="{FF2B5EF4-FFF2-40B4-BE49-F238E27FC236}">
                <a16:creationId xmlns:a16="http://schemas.microsoft.com/office/drawing/2014/main" id="{68DF02D8-41AC-04C3-6F8F-59809D0C9057}"/>
              </a:ext>
            </a:extLst>
          </p:cNvPr>
          <p:cNvSpPr txBox="1"/>
          <p:nvPr/>
        </p:nvSpPr>
        <p:spPr>
          <a:xfrm>
            <a:off x="8650713" y="1226592"/>
            <a:ext cx="1589731"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PRESENTATION BY</a:t>
            </a:r>
          </a:p>
        </p:txBody>
      </p:sp>
      <p:sp>
        <p:nvSpPr>
          <p:cNvPr id="9" name="TextBox 8">
            <a:extLst>
              <a:ext uri="{FF2B5EF4-FFF2-40B4-BE49-F238E27FC236}">
                <a16:creationId xmlns:a16="http://schemas.microsoft.com/office/drawing/2014/main" id="{4D271DAF-6626-BD5F-AD5A-EDB1ED2030F5}"/>
              </a:ext>
            </a:extLst>
          </p:cNvPr>
          <p:cNvSpPr txBox="1"/>
          <p:nvPr/>
        </p:nvSpPr>
        <p:spPr>
          <a:xfrm>
            <a:off x="8650713" y="1534369"/>
            <a:ext cx="3388886" cy="1600438"/>
          </a:xfrm>
          <a:prstGeom prst="rect">
            <a:avLst/>
          </a:prstGeom>
          <a:noFill/>
        </p:spPr>
        <p:txBody>
          <a:bodyPr wrap="square" rtlCol="0">
            <a:spAutoFit/>
          </a:bodyPr>
          <a:lstStyle/>
          <a:p>
            <a:pPr algn="just"/>
            <a:r>
              <a:rPr lang="en-US" sz="14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Kjersti </a:t>
            </a:r>
            <a:r>
              <a:rPr lang="en-US" sz="1400" dirty="0" err="1">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Søberg</a:t>
            </a:r>
            <a:endParaRPr lang="en-US" sz="14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pPr algn="just"/>
            <a:endParaRPr lang="en-US" sz="12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pPr algn="just"/>
            <a:endParaRPr lang="en-US" sz="12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pPr algn="just"/>
            <a:endParaRPr lang="en-US" sz="12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pPr algn="just"/>
            <a:r>
              <a:rPr lang="en-US" sz="12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Bellevue University</a:t>
            </a:r>
          </a:p>
          <a:p>
            <a:pPr algn="just"/>
            <a:r>
              <a:rPr lang="fr-FR" sz="12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Masters in Intelligence and Security </a:t>
            </a:r>
            <a:r>
              <a:rPr lang="fr-FR" sz="1200" dirty="0" err="1">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Studies</a:t>
            </a:r>
            <a:endParaRPr lang="fr-FR" sz="12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pPr algn="just"/>
            <a:r>
              <a:rPr lang="fr-FR" sz="12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PS620-T301 Transnational Crime &amp; Corruption</a:t>
            </a:r>
          </a:p>
          <a:p>
            <a:pPr algn="just"/>
            <a:endParaRPr lang="en-US" sz="12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721668066"/>
      </p:ext>
    </p:extLst>
  </p:cSld>
  <p:clrMapOvr>
    <a:masterClrMapping/>
  </p:clrMapOvr>
  <mc:AlternateContent xmlns:mc="http://schemas.openxmlformats.org/markup-compatibility/2006" xmlns:p14="http://schemas.microsoft.com/office/powerpoint/2010/main">
    <mc:Choice Requires="p14">
      <p:transition spd="slow" p14:dur="4000">
        <p:push/>
      </p:transition>
    </mc:Choice>
    <mc:Fallback xmlns="">
      <p:transition spd="slow">
        <p:push/>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019B-87F3-2F98-43DE-5FAA14606B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E1DA1D-3AC5-0368-096E-C85EC06759A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F194721-703D-DFD5-29A9-4588F0747E83}"/>
              </a:ext>
            </a:extLst>
          </p:cNvPr>
          <p:cNvPicPr>
            <a:picLocks noChangeAspect="1"/>
          </p:cNvPicPr>
          <p:nvPr/>
        </p:nvPicPr>
        <p:blipFill>
          <a:blip r:embed="rId2"/>
          <a:stretch>
            <a:fillRect/>
          </a:stretch>
        </p:blipFill>
        <p:spPr>
          <a:xfrm>
            <a:off x="0" y="3175"/>
            <a:ext cx="12192000" cy="6851650"/>
          </a:xfrm>
          <a:prstGeom prst="rect">
            <a:avLst/>
          </a:prstGeom>
        </p:spPr>
      </p:pic>
      <p:sp>
        <p:nvSpPr>
          <p:cNvPr id="7" name="TextBox 6">
            <a:extLst>
              <a:ext uri="{FF2B5EF4-FFF2-40B4-BE49-F238E27FC236}">
                <a16:creationId xmlns:a16="http://schemas.microsoft.com/office/drawing/2014/main" id="{D514B985-E7FB-2EE0-2306-E809CF8EFF94}"/>
              </a:ext>
            </a:extLst>
          </p:cNvPr>
          <p:cNvSpPr txBox="1"/>
          <p:nvPr/>
        </p:nvSpPr>
        <p:spPr>
          <a:xfrm>
            <a:off x="897263" y="4159200"/>
            <a:ext cx="3845176" cy="1631216"/>
          </a:xfrm>
          <a:prstGeom prst="rect">
            <a:avLst/>
          </a:prstGeom>
          <a:noFill/>
        </p:spPr>
        <p:txBody>
          <a:bodyPr wrap="square" rtlCol="0">
            <a:spAutoFit/>
          </a:bodyPr>
          <a:lstStyle>
            <a:defPPr>
              <a:defRPr lang="en-US"/>
            </a:defPPr>
            <a:lvl1pPr algn="ctr">
              <a:defRPr sz="6600" b="1">
                <a:solidFill>
                  <a:schemeClr val="bg1"/>
                </a:solidFill>
                <a:effectLst>
                  <a:outerShdw blurRad="38100" dist="38100" dir="2700000" algn="tl">
                    <a:srgbClr val="000000">
                      <a:alpha val="43137"/>
                    </a:srgbClr>
                  </a:outerShdw>
                </a:effectLst>
                <a:latin typeface="Source Sans Pro" panose="020B0503030403020204" pitchFamily="34" charset="0"/>
              </a:defRPr>
            </a:lvl1pPr>
          </a:lstStyle>
          <a:p>
            <a:pPr algn="just"/>
            <a:r>
              <a:rPr lang="en-US" sz="2000" b="0" dirty="0">
                <a:solidFill>
                  <a:srgbClr val="E2E2E2"/>
                </a:solidFill>
                <a:effectLst/>
              </a:rPr>
              <a:t>This timeline explores the rise and evolution of drug trafficking in Colombia, tracing its beginnings, geographical shifts, and current state.</a:t>
            </a:r>
          </a:p>
        </p:txBody>
      </p:sp>
    </p:spTree>
    <p:extLst>
      <p:ext uri="{BB962C8B-B14F-4D97-AF65-F5344CB8AC3E}">
        <p14:creationId xmlns:p14="http://schemas.microsoft.com/office/powerpoint/2010/main" val="333360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a:extLst>
              <a:ext uri="{FF2B5EF4-FFF2-40B4-BE49-F238E27FC236}">
                <a16:creationId xmlns:a16="http://schemas.microsoft.com/office/drawing/2014/main" id="{FC76BADF-1E14-C866-B4E0-C52ED380965B}"/>
              </a:ext>
            </a:extLst>
          </p:cNvPr>
          <p:cNvPicPr>
            <a:picLocks noChangeAspect="1"/>
          </p:cNvPicPr>
          <p:nvPr/>
        </p:nvPicPr>
        <p:blipFill>
          <a:blip r:embed="rId2"/>
          <a:stretch>
            <a:fillRect/>
          </a:stretch>
        </p:blipFill>
        <p:spPr>
          <a:xfrm>
            <a:off x="0" y="0"/>
            <a:ext cx="12192000" cy="6858000"/>
          </a:xfrm>
          <a:prstGeom prst="rect">
            <a:avLst/>
          </a:prstGeom>
        </p:spPr>
      </p:pic>
      <p:cxnSp>
        <p:nvCxnSpPr>
          <p:cNvPr id="12" name="Straight Connector 11">
            <a:extLst>
              <a:ext uri="{FF2B5EF4-FFF2-40B4-BE49-F238E27FC236}">
                <a16:creationId xmlns:a16="http://schemas.microsoft.com/office/drawing/2014/main" id="{BC32FB0E-CE09-E4EA-F114-384487074FE3}"/>
              </a:ext>
            </a:extLst>
          </p:cNvPr>
          <p:cNvCxnSpPr>
            <a:cxnSpLocks/>
          </p:cNvCxnSpPr>
          <p:nvPr/>
        </p:nvCxnSpPr>
        <p:spPr>
          <a:xfrm flipV="1">
            <a:off x="1780648" y="3523698"/>
            <a:ext cx="10411352" cy="64801"/>
          </a:xfrm>
          <a:prstGeom prst="line">
            <a:avLst/>
          </a:prstGeom>
          <a:ln w="19050">
            <a:solidFill>
              <a:srgbClr val="C9C7C7"/>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FD02C18A-FEF0-01C8-75BB-E7C245CEE96E}"/>
              </a:ext>
            </a:extLst>
          </p:cNvPr>
          <p:cNvGrpSpPr/>
          <p:nvPr/>
        </p:nvGrpSpPr>
        <p:grpSpPr>
          <a:xfrm>
            <a:off x="1879603" y="3677929"/>
            <a:ext cx="3304058" cy="2150636"/>
            <a:chOff x="1981200" y="3696401"/>
            <a:chExt cx="3304058" cy="2150636"/>
          </a:xfrm>
        </p:grpSpPr>
        <p:cxnSp>
          <p:nvCxnSpPr>
            <p:cNvPr id="26" name="Straight Connector 25">
              <a:extLst>
                <a:ext uri="{FF2B5EF4-FFF2-40B4-BE49-F238E27FC236}">
                  <a16:creationId xmlns:a16="http://schemas.microsoft.com/office/drawing/2014/main" id="{AB8A3A64-8E04-5D3A-8DFD-5CFF44DEF3D4}"/>
                </a:ext>
              </a:extLst>
            </p:cNvPr>
            <p:cNvCxnSpPr>
              <a:cxnSpLocks/>
              <a:stCxn id="97" idx="4"/>
            </p:cNvCxnSpPr>
            <p:nvPr/>
          </p:nvCxnSpPr>
          <p:spPr>
            <a:xfrm>
              <a:off x="1981200" y="3696401"/>
              <a:ext cx="0" cy="723039"/>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2D0FAE38-C6CC-AE5B-F222-2B1B910E466B}"/>
                </a:ext>
              </a:extLst>
            </p:cNvPr>
            <p:cNvGrpSpPr/>
            <p:nvPr/>
          </p:nvGrpSpPr>
          <p:grpSpPr>
            <a:xfrm>
              <a:off x="1981200" y="4103932"/>
              <a:ext cx="3304058" cy="1743105"/>
              <a:chOff x="1981200" y="4128453"/>
              <a:chExt cx="3304058" cy="1743105"/>
            </a:xfrm>
          </p:grpSpPr>
          <p:sp>
            <p:nvSpPr>
              <p:cNvPr id="27" name="TextBox 26">
                <a:extLst>
                  <a:ext uri="{FF2B5EF4-FFF2-40B4-BE49-F238E27FC236}">
                    <a16:creationId xmlns:a16="http://schemas.microsoft.com/office/drawing/2014/main" id="{C4DCD509-8A67-55E3-BAC1-5A6366FC7E3D}"/>
                  </a:ext>
                </a:extLst>
              </p:cNvPr>
              <p:cNvSpPr txBox="1"/>
              <p:nvPr/>
            </p:nvSpPr>
            <p:spPr>
              <a:xfrm>
                <a:off x="1981200" y="4128453"/>
                <a:ext cx="1350241"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Early 1970s</a:t>
                </a:r>
              </a:p>
            </p:txBody>
          </p:sp>
          <p:sp>
            <p:nvSpPr>
              <p:cNvPr id="29" name="TextBox 28">
                <a:extLst>
                  <a:ext uri="{FF2B5EF4-FFF2-40B4-BE49-F238E27FC236}">
                    <a16:creationId xmlns:a16="http://schemas.microsoft.com/office/drawing/2014/main" id="{A67B3D32-B1A1-2179-B5FA-1B4B26690523}"/>
                  </a:ext>
                </a:extLst>
              </p:cNvPr>
              <p:cNvSpPr txBox="1"/>
              <p:nvPr/>
            </p:nvSpPr>
            <p:spPr>
              <a:xfrm>
                <a:off x="1981200" y="4559232"/>
                <a:ext cx="2385077"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INTERNATIONAL EXPANSION</a:t>
                </a:r>
              </a:p>
            </p:txBody>
          </p:sp>
          <p:sp>
            <p:nvSpPr>
              <p:cNvPr id="30" name="TextBox 29">
                <a:extLst>
                  <a:ext uri="{FF2B5EF4-FFF2-40B4-BE49-F238E27FC236}">
                    <a16:creationId xmlns:a16="http://schemas.microsoft.com/office/drawing/2014/main" id="{7968A0F4-C2A8-267F-2BF3-4E41F86161DC}"/>
                  </a:ext>
                </a:extLst>
              </p:cNvPr>
              <p:cNvSpPr txBox="1"/>
              <p:nvPr/>
            </p:nvSpPr>
            <p:spPr>
              <a:xfrm>
                <a:off x="1981200" y="4809729"/>
                <a:ext cx="3304058" cy="1061829"/>
              </a:xfrm>
              <a:prstGeom prst="rect">
                <a:avLst/>
              </a:prstGeom>
              <a:noFill/>
            </p:spPr>
            <p:txBody>
              <a:bodyPr wrap="square" rtlCol="0">
                <a:spAutoFit/>
              </a:bodyPr>
              <a:lstStyle/>
              <a:p>
                <a:pPr algn="just"/>
                <a:r>
                  <a:rPr lang="en-US" sz="1050" b="0" i="0" dirty="0">
                    <a:solidFill>
                      <a:schemeClr val="bg1"/>
                    </a:solidFill>
                    <a:effectLst/>
                    <a:latin typeface="Source Sans Pro" panose="020B0503030403020204" pitchFamily="34" charset="0"/>
                    <a:ea typeface="Source Sans Pro" panose="020B0503030403020204" pitchFamily="34" charset="0"/>
                  </a:rPr>
                  <a:t>Colombia emerged as a major supplier of cocaine to the U.S., following the crackdown on Mexican traffickers. Colombian marijuana traffickers began to export small quantities of cocaine. Increased cocaine production and trafficking led to significant price drops, making the drug more accessible to a wider population</a:t>
                </a:r>
                <a:endParaRPr lang="en-US" sz="1050" dirty="0">
                  <a:solidFill>
                    <a:schemeClr val="bg1"/>
                  </a:solidFill>
                  <a:latin typeface="Source Sans Pro" panose="020B0503030403020204" pitchFamily="34" charset="0"/>
                  <a:ea typeface="Source Sans Pro" panose="020B0503030403020204" pitchFamily="34" charset="0"/>
                </a:endParaRPr>
              </a:p>
            </p:txBody>
          </p:sp>
        </p:grpSp>
      </p:grpSp>
      <p:cxnSp>
        <p:nvCxnSpPr>
          <p:cNvPr id="23" name="Straight Connector 22">
            <a:extLst>
              <a:ext uri="{FF2B5EF4-FFF2-40B4-BE49-F238E27FC236}">
                <a16:creationId xmlns:a16="http://schemas.microsoft.com/office/drawing/2014/main" id="{67037B64-1712-9CEA-ED90-9ECB37BED5A3}"/>
              </a:ext>
            </a:extLst>
          </p:cNvPr>
          <p:cNvCxnSpPr>
            <a:cxnSpLocks/>
            <a:endCxn id="101" idx="0"/>
          </p:cNvCxnSpPr>
          <p:nvPr/>
        </p:nvCxnSpPr>
        <p:spPr>
          <a:xfrm>
            <a:off x="4432411" y="2696831"/>
            <a:ext cx="0" cy="783188"/>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802B1AD-3CF7-EE1E-744E-E8CF8600F7BF}"/>
              </a:ext>
            </a:extLst>
          </p:cNvPr>
          <p:cNvSpPr txBox="1"/>
          <p:nvPr/>
        </p:nvSpPr>
        <p:spPr>
          <a:xfrm>
            <a:off x="4432411" y="1457462"/>
            <a:ext cx="671979"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1974</a:t>
            </a:r>
          </a:p>
        </p:txBody>
      </p:sp>
      <p:sp>
        <p:nvSpPr>
          <p:cNvPr id="44" name="TextBox 43">
            <a:extLst>
              <a:ext uri="{FF2B5EF4-FFF2-40B4-BE49-F238E27FC236}">
                <a16:creationId xmlns:a16="http://schemas.microsoft.com/office/drawing/2014/main" id="{DC9B2762-66A1-E485-EA1D-7E3C3797C827}"/>
              </a:ext>
            </a:extLst>
          </p:cNvPr>
          <p:cNvSpPr txBox="1"/>
          <p:nvPr/>
        </p:nvSpPr>
        <p:spPr>
          <a:xfrm>
            <a:off x="4432411" y="1823589"/>
            <a:ext cx="1212448"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DEA EFFORTS</a:t>
            </a:r>
          </a:p>
        </p:txBody>
      </p:sp>
      <p:sp>
        <p:nvSpPr>
          <p:cNvPr id="45" name="TextBox 44">
            <a:extLst>
              <a:ext uri="{FF2B5EF4-FFF2-40B4-BE49-F238E27FC236}">
                <a16:creationId xmlns:a16="http://schemas.microsoft.com/office/drawing/2014/main" id="{10C4848E-C235-14C8-E499-95B8DE722406}"/>
              </a:ext>
            </a:extLst>
          </p:cNvPr>
          <p:cNvSpPr txBox="1"/>
          <p:nvPr/>
        </p:nvSpPr>
        <p:spPr>
          <a:xfrm>
            <a:off x="4432412" y="2111536"/>
            <a:ext cx="2400150" cy="738664"/>
          </a:xfrm>
          <a:prstGeom prst="rect">
            <a:avLst/>
          </a:prstGeom>
          <a:noFill/>
        </p:spPr>
        <p:txBody>
          <a:bodyPr wrap="square" rtlCol="0">
            <a:spAutoFit/>
          </a:bodyPr>
          <a:lstStyle/>
          <a:p>
            <a:pPr algn="just"/>
            <a:r>
              <a:rPr lang="en-US" sz="1050" dirty="0">
                <a:solidFill>
                  <a:schemeClr val="bg1"/>
                </a:solidFill>
                <a:latin typeface="Source Sans Pro" panose="020B0503030403020204" pitchFamily="34" charset="0"/>
                <a:ea typeface="Source Sans Pro" panose="020B0503030403020204" pitchFamily="34" charset="0"/>
              </a:rPr>
              <a:t>The DEA began to link seemingly isolated cocaine seizures, uncovering a well-organized smuggling effort orchestrated from Colombia.</a:t>
            </a:r>
            <a:endParaRPr lang="en-US" sz="1200" dirty="0">
              <a:solidFill>
                <a:schemeClr val="bg1"/>
              </a:solidFill>
              <a:latin typeface="Source Sans Pro" panose="020B0503030403020204" pitchFamily="34" charset="0"/>
              <a:ea typeface="Source Sans Pro" panose="020B0503030403020204" pitchFamily="34" charset="0"/>
            </a:endParaRPr>
          </a:p>
        </p:txBody>
      </p:sp>
      <p:cxnSp>
        <p:nvCxnSpPr>
          <p:cNvPr id="34" name="Straight Connector 33">
            <a:extLst>
              <a:ext uri="{FF2B5EF4-FFF2-40B4-BE49-F238E27FC236}">
                <a16:creationId xmlns:a16="http://schemas.microsoft.com/office/drawing/2014/main" id="{DD52AC02-CDF3-ECFB-FA91-B42C0D451AB0}"/>
              </a:ext>
            </a:extLst>
          </p:cNvPr>
          <p:cNvCxnSpPr>
            <a:cxnSpLocks/>
            <a:stCxn id="104" idx="4"/>
          </p:cNvCxnSpPr>
          <p:nvPr/>
        </p:nvCxnSpPr>
        <p:spPr>
          <a:xfrm flipH="1">
            <a:off x="6999569" y="3645960"/>
            <a:ext cx="8770" cy="777510"/>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3120E3A6-4FAC-FCD7-7C96-89ADFE815B9C}"/>
              </a:ext>
            </a:extLst>
          </p:cNvPr>
          <p:cNvGrpSpPr/>
          <p:nvPr/>
        </p:nvGrpSpPr>
        <p:grpSpPr>
          <a:xfrm>
            <a:off x="7008340" y="4116488"/>
            <a:ext cx="2348096" cy="1743105"/>
            <a:chOff x="7093798" y="4079411"/>
            <a:chExt cx="2348096" cy="1743105"/>
          </a:xfrm>
        </p:grpSpPr>
        <p:sp>
          <p:nvSpPr>
            <p:cNvPr id="55" name="TextBox 54">
              <a:extLst>
                <a:ext uri="{FF2B5EF4-FFF2-40B4-BE49-F238E27FC236}">
                  <a16:creationId xmlns:a16="http://schemas.microsoft.com/office/drawing/2014/main" id="{0A3DE5B7-6B11-3752-C26C-39E3B63AA0C3}"/>
                </a:ext>
              </a:extLst>
            </p:cNvPr>
            <p:cNvSpPr txBox="1"/>
            <p:nvPr/>
          </p:nvSpPr>
          <p:spPr>
            <a:xfrm>
              <a:off x="7093798" y="4079411"/>
              <a:ext cx="1200970"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Mid 1970s</a:t>
              </a:r>
            </a:p>
          </p:txBody>
        </p:sp>
        <p:sp>
          <p:nvSpPr>
            <p:cNvPr id="56" name="TextBox 55">
              <a:extLst>
                <a:ext uri="{FF2B5EF4-FFF2-40B4-BE49-F238E27FC236}">
                  <a16:creationId xmlns:a16="http://schemas.microsoft.com/office/drawing/2014/main" id="{EA8C80E9-4D2D-D43B-6B61-A57286DB9455}"/>
                </a:ext>
              </a:extLst>
            </p:cNvPr>
            <p:cNvSpPr txBox="1"/>
            <p:nvPr/>
          </p:nvSpPr>
          <p:spPr>
            <a:xfrm>
              <a:off x="7093798" y="4510190"/>
              <a:ext cx="1480470"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PABLO ESCOBAR</a:t>
              </a:r>
            </a:p>
          </p:txBody>
        </p:sp>
        <p:sp>
          <p:nvSpPr>
            <p:cNvPr id="57" name="TextBox 56">
              <a:extLst>
                <a:ext uri="{FF2B5EF4-FFF2-40B4-BE49-F238E27FC236}">
                  <a16:creationId xmlns:a16="http://schemas.microsoft.com/office/drawing/2014/main" id="{E6A82E37-9E36-C3D0-FA12-0CC422ACE113}"/>
                </a:ext>
              </a:extLst>
            </p:cNvPr>
            <p:cNvSpPr txBox="1"/>
            <p:nvPr/>
          </p:nvSpPr>
          <p:spPr>
            <a:xfrm>
              <a:off x="7093798" y="4760687"/>
              <a:ext cx="2348096" cy="1061829"/>
            </a:xfrm>
            <a:prstGeom prst="rect">
              <a:avLst/>
            </a:prstGeom>
            <a:noFill/>
          </p:spPr>
          <p:txBody>
            <a:bodyPr wrap="square" rtlCol="0">
              <a:spAutoFit/>
            </a:bodyPr>
            <a:lstStyle/>
            <a:p>
              <a:pPr algn="just"/>
              <a:r>
                <a:rPr lang="en-US" sz="1050" b="0" i="0" dirty="0">
                  <a:solidFill>
                    <a:schemeClr val="bg1"/>
                  </a:solidFill>
                  <a:effectLst/>
                  <a:latin typeface="Source Sans Pro" panose="020B0503030403020204" pitchFamily="34" charset="0"/>
                  <a:ea typeface="Source Sans Pro" panose="020B0503030403020204" pitchFamily="34" charset="0"/>
                </a:rPr>
                <a:t>The Medellin Cartel, led by Pablo Escobar, became the dominant organization in the cocaine trade. Drug trafficking fueled violence, corruption, and political instability in Colombia.</a:t>
              </a:r>
              <a:endParaRPr lang="en-US" sz="1050" dirty="0">
                <a:solidFill>
                  <a:schemeClr val="bg1"/>
                </a:solidFill>
                <a:latin typeface="Source Sans Pro" panose="020B0503030403020204" pitchFamily="34" charset="0"/>
                <a:ea typeface="Source Sans Pro" panose="020B0503030403020204" pitchFamily="34" charset="0"/>
              </a:endParaRPr>
            </a:p>
          </p:txBody>
        </p:sp>
      </p:grpSp>
      <p:cxnSp>
        <p:nvCxnSpPr>
          <p:cNvPr id="46" name="Straight Connector 45">
            <a:extLst>
              <a:ext uri="{FF2B5EF4-FFF2-40B4-BE49-F238E27FC236}">
                <a16:creationId xmlns:a16="http://schemas.microsoft.com/office/drawing/2014/main" id="{3CF454B7-4469-7C0F-80A7-A876F481BEF9}"/>
              </a:ext>
            </a:extLst>
          </p:cNvPr>
          <p:cNvCxnSpPr>
            <a:cxnSpLocks/>
            <a:endCxn id="105" idx="0"/>
          </p:cNvCxnSpPr>
          <p:nvPr/>
        </p:nvCxnSpPr>
        <p:spPr>
          <a:xfrm>
            <a:off x="9560939" y="2719109"/>
            <a:ext cx="0" cy="719416"/>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CE5D6CD9-CA6C-4A84-D463-8BEBDAC5C8CF}"/>
              </a:ext>
            </a:extLst>
          </p:cNvPr>
          <p:cNvSpPr txBox="1"/>
          <p:nvPr/>
        </p:nvSpPr>
        <p:spPr>
          <a:xfrm>
            <a:off x="9560939" y="1389412"/>
            <a:ext cx="671979"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1979</a:t>
            </a:r>
          </a:p>
        </p:txBody>
      </p:sp>
      <p:sp>
        <p:nvSpPr>
          <p:cNvPr id="59" name="TextBox 58">
            <a:extLst>
              <a:ext uri="{FF2B5EF4-FFF2-40B4-BE49-F238E27FC236}">
                <a16:creationId xmlns:a16="http://schemas.microsoft.com/office/drawing/2014/main" id="{E1894E93-030D-38B3-5C05-CE8C9236ED2F}"/>
              </a:ext>
            </a:extLst>
          </p:cNvPr>
          <p:cNvSpPr txBox="1"/>
          <p:nvPr/>
        </p:nvSpPr>
        <p:spPr>
          <a:xfrm>
            <a:off x="9560939" y="1755539"/>
            <a:ext cx="911660"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RECORDS</a:t>
            </a:r>
          </a:p>
        </p:txBody>
      </p:sp>
      <p:sp>
        <p:nvSpPr>
          <p:cNvPr id="60" name="TextBox 59">
            <a:extLst>
              <a:ext uri="{FF2B5EF4-FFF2-40B4-BE49-F238E27FC236}">
                <a16:creationId xmlns:a16="http://schemas.microsoft.com/office/drawing/2014/main" id="{25DEC1B1-B91B-5941-5B7C-E0142229CEFA}"/>
              </a:ext>
            </a:extLst>
          </p:cNvPr>
          <p:cNvSpPr txBox="1"/>
          <p:nvPr/>
        </p:nvSpPr>
        <p:spPr>
          <a:xfrm>
            <a:off x="9560939" y="2061958"/>
            <a:ext cx="2400150" cy="738664"/>
          </a:xfrm>
          <a:prstGeom prst="rect">
            <a:avLst/>
          </a:prstGeom>
          <a:noFill/>
        </p:spPr>
        <p:txBody>
          <a:bodyPr wrap="square" rtlCol="0">
            <a:spAutoFit/>
          </a:bodyPr>
          <a:lstStyle/>
          <a:p>
            <a:pPr algn="just"/>
            <a:r>
              <a:rPr lang="en-US" sz="105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Drug use in the U.S. reached an all-time high, with two-thirds of young adults and one in five adults reporting having used an illicit drug</a:t>
            </a:r>
            <a:endParaRPr lang="en-US" sz="12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p:txBody>
      </p:sp>
      <p:sp>
        <p:nvSpPr>
          <p:cNvPr id="97" name="Oval 96">
            <a:extLst>
              <a:ext uri="{FF2B5EF4-FFF2-40B4-BE49-F238E27FC236}">
                <a16:creationId xmlns:a16="http://schemas.microsoft.com/office/drawing/2014/main" id="{15A6C86D-87E9-F3F3-7183-1BD1317D8285}"/>
              </a:ext>
            </a:extLst>
          </p:cNvPr>
          <p:cNvSpPr/>
          <p:nvPr/>
        </p:nvSpPr>
        <p:spPr>
          <a:xfrm>
            <a:off x="1780648" y="3480019"/>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51C26106-35F3-98A0-8D78-A4B798978AE2}"/>
              </a:ext>
            </a:extLst>
          </p:cNvPr>
          <p:cNvSpPr/>
          <p:nvPr/>
        </p:nvSpPr>
        <p:spPr>
          <a:xfrm>
            <a:off x="4333456" y="3480019"/>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EA40FDD1-7E14-12BB-79B1-BD17E2908BDA}"/>
              </a:ext>
            </a:extLst>
          </p:cNvPr>
          <p:cNvSpPr/>
          <p:nvPr/>
        </p:nvSpPr>
        <p:spPr>
          <a:xfrm>
            <a:off x="6909384" y="3448050"/>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C18CCDBB-4DFF-63DD-36D3-AC896C1C197B}"/>
              </a:ext>
            </a:extLst>
          </p:cNvPr>
          <p:cNvSpPr/>
          <p:nvPr/>
        </p:nvSpPr>
        <p:spPr>
          <a:xfrm>
            <a:off x="9461984" y="3438525"/>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0927786"/>
      </p:ext>
    </p:extLst>
  </p:cSld>
  <p:clrMapOvr>
    <a:masterClrMapping/>
  </p:clrMapOvr>
  <mc:AlternateContent xmlns:mc="http://schemas.openxmlformats.org/markup-compatibility/2006" xmlns:p14="http://schemas.microsoft.com/office/powerpoint/2010/main">
    <mc:Choice Requires="p14">
      <p:transition spd="slow" p14:dur="1750" advClick="0" advTm="2000">
        <p:push/>
      </p:transition>
    </mc:Choice>
    <mc:Fallback xmlns="">
      <p:transition spd="slow" advClick="0" advTm="2000">
        <p:push/>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5599D6-C0FD-9B17-2A3F-CC09F3E785DA}"/>
              </a:ext>
            </a:extLst>
          </p:cNvPr>
          <p:cNvPicPr>
            <a:picLocks noChangeAspect="1"/>
          </p:cNvPicPr>
          <p:nvPr/>
        </p:nvPicPr>
        <p:blipFill rotWithShape="1">
          <a:blip r:embed="rId4"/>
          <a:srcRect l="38" t="27596" r="27780" b="4147"/>
          <a:stretch/>
        </p:blipFill>
        <p:spPr>
          <a:xfrm>
            <a:off x="-701040" y="0"/>
            <a:ext cx="12893040" cy="6858000"/>
          </a:xfrm>
          <a:prstGeom prst="rect">
            <a:avLst/>
          </a:prstGeom>
        </p:spPr>
      </p:pic>
      <p:sp>
        <p:nvSpPr>
          <p:cNvPr id="15" name="Rectangle 14">
            <a:extLst>
              <a:ext uri="{FF2B5EF4-FFF2-40B4-BE49-F238E27FC236}">
                <a16:creationId xmlns:a16="http://schemas.microsoft.com/office/drawing/2014/main" id="{5C33BFAA-7CFA-4FB2-02DB-D3B5B65CED52}"/>
              </a:ext>
            </a:extLst>
          </p:cNvPr>
          <p:cNvSpPr/>
          <p:nvPr/>
        </p:nvSpPr>
        <p:spPr>
          <a:xfrm>
            <a:off x="2095017" y="4247908"/>
            <a:ext cx="4735703" cy="156965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Video 70s">
            <a:hlinkClick r:id="" action="ppaction://media"/>
            <a:extLst>
              <a:ext uri="{FF2B5EF4-FFF2-40B4-BE49-F238E27FC236}">
                <a16:creationId xmlns:a16="http://schemas.microsoft.com/office/drawing/2014/main" id="{E2D53FAA-259A-E0E1-A6E4-02269BDC01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0"/>
            <a:ext cx="5957817" cy="6874549"/>
          </a:xfrm>
          <a:prstGeom prst="rect">
            <a:avLst/>
          </a:prstGeom>
        </p:spPr>
      </p:pic>
      <p:sp>
        <p:nvSpPr>
          <p:cNvPr id="14" name="TextBox 13">
            <a:extLst>
              <a:ext uri="{FF2B5EF4-FFF2-40B4-BE49-F238E27FC236}">
                <a16:creationId xmlns:a16="http://schemas.microsoft.com/office/drawing/2014/main" id="{E997A386-0647-BD95-D961-EDE58F96A067}"/>
              </a:ext>
            </a:extLst>
          </p:cNvPr>
          <p:cNvSpPr txBox="1"/>
          <p:nvPr/>
        </p:nvSpPr>
        <p:spPr>
          <a:xfrm>
            <a:off x="2095017" y="4247908"/>
            <a:ext cx="4913725" cy="1569660"/>
          </a:xfrm>
          <a:prstGeom prst="rect">
            <a:avLst/>
          </a:prstGeom>
          <a:noFill/>
        </p:spPr>
        <p:txBody>
          <a:bodyPr wrap="square" rtlCol="0">
            <a:spAutoFit/>
          </a:bodyPr>
          <a:lstStyle/>
          <a:p>
            <a:pPr algn="just"/>
            <a:r>
              <a:rPr lang="en-US" sz="1600" b="0" i="0" dirty="0">
                <a:solidFill>
                  <a:schemeClr val="bg1"/>
                </a:solidFill>
                <a:effectLst/>
                <a:latin typeface="Source Sans Pro" panose="020B0503030403020204" pitchFamily="34" charset="0"/>
                <a:ea typeface="Source Sans Pro" panose="020B0503030403020204" pitchFamily="34" charset="0"/>
              </a:rPr>
              <a:t>Colombia emerged as a major supplier of cocaine to the U.S., following the crackdown on Mexican traffickers. Colombian marijuana traffickers began to export small quantities of cocaine. Increased cocaine production and trafficking led to significant price drops, making the drug more accessible to a wider population.</a:t>
            </a:r>
            <a:endParaRPr lang="en-US" sz="16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649666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7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71C76F-AB3D-239F-9063-20BC40B95D7E}"/>
              </a:ext>
            </a:extLst>
          </p:cNvPr>
          <p:cNvPicPr>
            <a:picLocks noChangeAspect="1"/>
          </p:cNvPicPr>
          <p:nvPr/>
        </p:nvPicPr>
        <p:blipFill rotWithShape="1">
          <a:blip r:embed="rId2"/>
          <a:srcRect l="30615" t="353" r="8024" b="38285"/>
          <a:stretch/>
        </p:blipFill>
        <p:spPr>
          <a:xfrm>
            <a:off x="0" y="0"/>
            <a:ext cx="12192000" cy="6858000"/>
          </a:xfrm>
          <a:prstGeom prst="rect">
            <a:avLst/>
          </a:prstGeom>
        </p:spPr>
      </p:pic>
      <p:pic>
        <p:nvPicPr>
          <p:cNvPr id="7" name="Picture 6" descr="A box of powder on a table&#10;&#10;Description automatically generated">
            <a:extLst>
              <a:ext uri="{FF2B5EF4-FFF2-40B4-BE49-F238E27FC236}">
                <a16:creationId xmlns:a16="http://schemas.microsoft.com/office/drawing/2014/main" id="{02D611B3-5BB3-4699-644C-0705A5134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4612" y="1633171"/>
            <a:ext cx="6011008" cy="3005504"/>
          </a:xfrm>
          <a:prstGeom prst="rect">
            <a:avLst/>
          </a:prstGeom>
          <a:ln>
            <a:noFill/>
          </a:ln>
          <a:effectLst>
            <a:softEdge rad="112500"/>
          </a:effectLst>
        </p:spPr>
      </p:pic>
      <p:sp>
        <p:nvSpPr>
          <p:cNvPr id="8" name="TextBox 7">
            <a:extLst>
              <a:ext uri="{FF2B5EF4-FFF2-40B4-BE49-F238E27FC236}">
                <a16:creationId xmlns:a16="http://schemas.microsoft.com/office/drawing/2014/main" id="{FF8288A3-FFDE-9DBC-C727-188308DEF42C}"/>
              </a:ext>
            </a:extLst>
          </p:cNvPr>
          <p:cNvSpPr txBox="1"/>
          <p:nvPr/>
        </p:nvSpPr>
        <p:spPr>
          <a:xfrm>
            <a:off x="6392887" y="4647748"/>
            <a:ext cx="4009000" cy="369332"/>
          </a:xfrm>
          <a:prstGeom prst="rect">
            <a:avLst/>
          </a:prstGeom>
          <a:noFill/>
        </p:spPr>
        <p:txBody>
          <a:bodyPr wrap="square" rtlCol="0">
            <a:spAutoFit/>
          </a:bodyPr>
          <a:lstStyle/>
          <a:p>
            <a:pPr algn="ctr"/>
            <a:r>
              <a:rPr lang="en-US" sz="900" i="0" dirty="0">
                <a:solidFill>
                  <a:schemeClr val="bg1">
                    <a:lumMod val="95000"/>
                  </a:schemeClr>
                </a:solidFill>
                <a:effectLst/>
                <a:latin typeface="Source Sans Pro" panose="020B0503030403020204" pitchFamily="34" charset="0"/>
                <a:ea typeface="Source Sans Pro" panose="020B0503030403020204" pitchFamily="34" charset="0"/>
              </a:rPr>
              <a:t>Inside a New York City heroin factory, pure heroin, taken from bags such as the three kilo bags shown here in April 1974, is being mixed, or cut, with dextrose.</a:t>
            </a:r>
            <a:endParaRPr lang="en-US" sz="900" dirty="0">
              <a:solidFill>
                <a:schemeClr val="bg1">
                  <a:lumMod val="95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087833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8D3C65-1332-8F1E-5E10-7332DBCB76BF}"/>
              </a:ext>
            </a:extLst>
          </p:cNvPr>
          <p:cNvPicPr>
            <a:picLocks noChangeAspect="1"/>
          </p:cNvPicPr>
          <p:nvPr/>
        </p:nvPicPr>
        <p:blipFill rotWithShape="1">
          <a:blip r:embed="rId2"/>
          <a:srcRect l="25906" t="40943" r="21105" b="6068"/>
          <a:stretch/>
        </p:blipFill>
        <p:spPr>
          <a:xfrm>
            <a:off x="-1" y="0"/>
            <a:ext cx="12192001" cy="6858000"/>
          </a:xfrm>
          <a:prstGeom prst="rect">
            <a:avLst/>
          </a:prstGeom>
        </p:spPr>
      </p:pic>
      <p:pic>
        <p:nvPicPr>
          <p:cNvPr id="11" name="Picture 10" descr="A person with a mustache&#10;&#10;Description automatically generated">
            <a:extLst>
              <a:ext uri="{FF2B5EF4-FFF2-40B4-BE49-F238E27FC236}">
                <a16:creationId xmlns:a16="http://schemas.microsoft.com/office/drawing/2014/main" id="{F92A3288-3D2B-1A89-6BD2-C4B359675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780" y="1907047"/>
            <a:ext cx="4133120" cy="4133120"/>
          </a:xfrm>
          <a:prstGeom prst="rect">
            <a:avLst/>
          </a:prstGeom>
          <a:ln>
            <a:noFill/>
          </a:ln>
          <a:effectLst>
            <a:softEdge rad="112500"/>
          </a:effectLst>
        </p:spPr>
      </p:pic>
    </p:spTree>
    <p:extLst>
      <p:ext uri="{BB962C8B-B14F-4D97-AF65-F5344CB8AC3E}">
        <p14:creationId xmlns:p14="http://schemas.microsoft.com/office/powerpoint/2010/main" val="2871149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97CB73-D3D1-B80E-5655-215B28F0B9B9}"/>
              </a:ext>
            </a:extLst>
          </p:cNvPr>
          <p:cNvPicPr>
            <a:picLocks noChangeAspect="1"/>
          </p:cNvPicPr>
          <p:nvPr/>
        </p:nvPicPr>
        <p:blipFill rotWithShape="1">
          <a:blip r:embed="rId2"/>
          <a:srcRect l="48513" t="5719" b="42793"/>
          <a:stretch/>
        </p:blipFill>
        <p:spPr>
          <a:xfrm>
            <a:off x="0" y="1"/>
            <a:ext cx="12192000" cy="6858000"/>
          </a:xfrm>
          <a:prstGeom prst="rect">
            <a:avLst/>
          </a:prstGeom>
        </p:spPr>
      </p:pic>
      <p:sp>
        <p:nvSpPr>
          <p:cNvPr id="7" name="TextBox 6">
            <a:extLst>
              <a:ext uri="{FF2B5EF4-FFF2-40B4-BE49-F238E27FC236}">
                <a16:creationId xmlns:a16="http://schemas.microsoft.com/office/drawing/2014/main" id="{C9A5BF1A-5FCA-326D-7A57-A85350250797}"/>
              </a:ext>
            </a:extLst>
          </p:cNvPr>
          <p:cNvSpPr txBox="1"/>
          <p:nvPr/>
        </p:nvSpPr>
        <p:spPr>
          <a:xfrm>
            <a:off x="9166860" y="4238625"/>
            <a:ext cx="242374" cy="369332"/>
          </a:xfrm>
          <a:prstGeom prst="rect">
            <a:avLst/>
          </a:prstGeom>
          <a:noFill/>
        </p:spPr>
        <p:txBody>
          <a:bodyPr wrap="none" rtlCol="0">
            <a:spAutoFit/>
          </a:bodyPr>
          <a:lstStyle/>
          <a:p>
            <a:r>
              <a:rPr lang="en-US" dirty="0">
                <a:solidFill>
                  <a:schemeClr val="bg1"/>
                </a:solidFill>
              </a:rPr>
              <a:t>.</a:t>
            </a:r>
          </a:p>
        </p:txBody>
      </p:sp>
      <p:pic>
        <p:nvPicPr>
          <p:cNvPr id="9" name="Picture 8">
            <a:extLst>
              <a:ext uri="{FF2B5EF4-FFF2-40B4-BE49-F238E27FC236}">
                <a16:creationId xmlns:a16="http://schemas.microsoft.com/office/drawing/2014/main" id="{647A5C8B-4EB6-11AB-F827-5D61881FF9C9}"/>
              </a:ext>
            </a:extLst>
          </p:cNvPr>
          <p:cNvPicPr>
            <a:picLocks noChangeAspect="1"/>
          </p:cNvPicPr>
          <p:nvPr/>
        </p:nvPicPr>
        <p:blipFill>
          <a:blip r:embed="rId3"/>
          <a:stretch>
            <a:fillRect/>
          </a:stretch>
        </p:blipFill>
        <p:spPr>
          <a:xfrm>
            <a:off x="420206" y="1620453"/>
            <a:ext cx="6190328" cy="3617094"/>
          </a:xfrm>
          <a:prstGeom prst="rect">
            <a:avLst/>
          </a:prstGeom>
          <a:ln>
            <a:noFill/>
          </a:ln>
          <a:effectLst>
            <a:softEdge rad="88900"/>
          </a:effectLst>
        </p:spPr>
      </p:pic>
    </p:spTree>
    <p:extLst>
      <p:ext uri="{BB962C8B-B14F-4D97-AF65-F5344CB8AC3E}">
        <p14:creationId xmlns:p14="http://schemas.microsoft.com/office/powerpoint/2010/main" val="2041550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a:extLst>
              <a:ext uri="{FF2B5EF4-FFF2-40B4-BE49-F238E27FC236}">
                <a16:creationId xmlns:a16="http://schemas.microsoft.com/office/drawing/2014/main" id="{FC76BADF-1E14-C866-B4E0-C52ED380965B}"/>
              </a:ext>
            </a:extLst>
          </p:cNvPr>
          <p:cNvPicPr>
            <a:picLocks noChangeAspect="1"/>
          </p:cNvPicPr>
          <p:nvPr/>
        </p:nvPicPr>
        <p:blipFill>
          <a:blip r:embed="rId2"/>
          <a:stretch>
            <a:fillRect/>
          </a:stretch>
        </p:blipFill>
        <p:spPr>
          <a:xfrm>
            <a:off x="0" y="0"/>
            <a:ext cx="12192000" cy="6858000"/>
          </a:xfrm>
          <a:prstGeom prst="rect">
            <a:avLst/>
          </a:prstGeom>
        </p:spPr>
      </p:pic>
      <p:cxnSp>
        <p:nvCxnSpPr>
          <p:cNvPr id="12" name="Straight Connector 11">
            <a:extLst>
              <a:ext uri="{FF2B5EF4-FFF2-40B4-BE49-F238E27FC236}">
                <a16:creationId xmlns:a16="http://schemas.microsoft.com/office/drawing/2014/main" id="{BC32FB0E-CE09-E4EA-F114-384487074FE3}"/>
              </a:ext>
            </a:extLst>
          </p:cNvPr>
          <p:cNvCxnSpPr>
            <a:cxnSpLocks/>
          </p:cNvCxnSpPr>
          <p:nvPr/>
        </p:nvCxnSpPr>
        <p:spPr>
          <a:xfrm flipV="1">
            <a:off x="1780648" y="3523698"/>
            <a:ext cx="10411352" cy="64801"/>
          </a:xfrm>
          <a:prstGeom prst="line">
            <a:avLst/>
          </a:prstGeom>
          <a:ln w="19050">
            <a:solidFill>
              <a:srgbClr val="C9C7C7"/>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FD02C18A-FEF0-01C8-75BB-E7C245CEE96E}"/>
              </a:ext>
            </a:extLst>
          </p:cNvPr>
          <p:cNvGrpSpPr/>
          <p:nvPr/>
        </p:nvGrpSpPr>
        <p:grpSpPr>
          <a:xfrm>
            <a:off x="1879603" y="3677929"/>
            <a:ext cx="3304058" cy="2150636"/>
            <a:chOff x="1981200" y="3696401"/>
            <a:chExt cx="3304058" cy="2150636"/>
          </a:xfrm>
        </p:grpSpPr>
        <p:cxnSp>
          <p:nvCxnSpPr>
            <p:cNvPr id="26" name="Straight Connector 25">
              <a:extLst>
                <a:ext uri="{FF2B5EF4-FFF2-40B4-BE49-F238E27FC236}">
                  <a16:creationId xmlns:a16="http://schemas.microsoft.com/office/drawing/2014/main" id="{AB8A3A64-8E04-5D3A-8DFD-5CFF44DEF3D4}"/>
                </a:ext>
              </a:extLst>
            </p:cNvPr>
            <p:cNvCxnSpPr>
              <a:cxnSpLocks/>
              <a:stCxn id="97" idx="4"/>
            </p:cNvCxnSpPr>
            <p:nvPr/>
          </p:nvCxnSpPr>
          <p:spPr>
            <a:xfrm>
              <a:off x="1981200" y="3696401"/>
              <a:ext cx="0" cy="723039"/>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2D0FAE38-C6CC-AE5B-F222-2B1B910E466B}"/>
                </a:ext>
              </a:extLst>
            </p:cNvPr>
            <p:cNvGrpSpPr/>
            <p:nvPr/>
          </p:nvGrpSpPr>
          <p:grpSpPr>
            <a:xfrm>
              <a:off x="1981200" y="4103932"/>
              <a:ext cx="3304058" cy="1743105"/>
              <a:chOff x="1981200" y="4128453"/>
              <a:chExt cx="3304058" cy="1743105"/>
            </a:xfrm>
          </p:grpSpPr>
          <p:sp>
            <p:nvSpPr>
              <p:cNvPr id="27" name="TextBox 26">
                <a:extLst>
                  <a:ext uri="{FF2B5EF4-FFF2-40B4-BE49-F238E27FC236}">
                    <a16:creationId xmlns:a16="http://schemas.microsoft.com/office/drawing/2014/main" id="{C4DCD509-8A67-55E3-BAC1-5A6366FC7E3D}"/>
                  </a:ext>
                </a:extLst>
              </p:cNvPr>
              <p:cNvSpPr txBox="1"/>
              <p:nvPr/>
            </p:nvSpPr>
            <p:spPr>
              <a:xfrm>
                <a:off x="1981200" y="4128453"/>
                <a:ext cx="1350241"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Early 1970s</a:t>
                </a:r>
              </a:p>
            </p:txBody>
          </p:sp>
          <p:sp>
            <p:nvSpPr>
              <p:cNvPr id="29" name="TextBox 28">
                <a:extLst>
                  <a:ext uri="{FF2B5EF4-FFF2-40B4-BE49-F238E27FC236}">
                    <a16:creationId xmlns:a16="http://schemas.microsoft.com/office/drawing/2014/main" id="{A67B3D32-B1A1-2179-B5FA-1B4B26690523}"/>
                  </a:ext>
                </a:extLst>
              </p:cNvPr>
              <p:cNvSpPr txBox="1"/>
              <p:nvPr/>
            </p:nvSpPr>
            <p:spPr>
              <a:xfrm>
                <a:off x="1981200" y="4559232"/>
                <a:ext cx="2385077"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INTERNATIONAL EXPANSION</a:t>
                </a:r>
              </a:p>
            </p:txBody>
          </p:sp>
          <p:sp>
            <p:nvSpPr>
              <p:cNvPr id="30" name="TextBox 29">
                <a:extLst>
                  <a:ext uri="{FF2B5EF4-FFF2-40B4-BE49-F238E27FC236}">
                    <a16:creationId xmlns:a16="http://schemas.microsoft.com/office/drawing/2014/main" id="{7968A0F4-C2A8-267F-2BF3-4E41F86161DC}"/>
                  </a:ext>
                </a:extLst>
              </p:cNvPr>
              <p:cNvSpPr txBox="1"/>
              <p:nvPr/>
            </p:nvSpPr>
            <p:spPr>
              <a:xfrm>
                <a:off x="1981200" y="4809729"/>
                <a:ext cx="3304058" cy="1061829"/>
              </a:xfrm>
              <a:prstGeom prst="rect">
                <a:avLst/>
              </a:prstGeom>
              <a:noFill/>
            </p:spPr>
            <p:txBody>
              <a:bodyPr wrap="square" rtlCol="0">
                <a:spAutoFit/>
              </a:bodyPr>
              <a:lstStyle/>
              <a:p>
                <a:pPr algn="just"/>
                <a:r>
                  <a:rPr lang="en-US" sz="1050" b="0" i="0" dirty="0">
                    <a:solidFill>
                      <a:schemeClr val="bg1"/>
                    </a:solidFill>
                    <a:effectLst/>
                    <a:latin typeface="Source Sans Pro" panose="020B0503030403020204" pitchFamily="34" charset="0"/>
                    <a:ea typeface="Source Sans Pro" panose="020B0503030403020204" pitchFamily="34" charset="0"/>
                  </a:rPr>
                  <a:t>Colombia emerged as a major supplier of cocaine to the U.S., following the crackdown on Mexican traffickers. Colombian marijuana traffickers began to export small quantities of cocaine. Increased cocaine production and trafficking led to significant price drops, making the drug more accessible to a wider population.</a:t>
                </a:r>
                <a:endParaRPr lang="en-US" sz="1050" dirty="0">
                  <a:solidFill>
                    <a:schemeClr val="bg1"/>
                  </a:solidFill>
                  <a:latin typeface="Source Sans Pro" panose="020B0503030403020204" pitchFamily="34" charset="0"/>
                  <a:ea typeface="Source Sans Pro" panose="020B0503030403020204" pitchFamily="34" charset="0"/>
                </a:endParaRPr>
              </a:p>
            </p:txBody>
          </p:sp>
        </p:grpSp>
      </p:grpSp>
      <p:cxnSp>
        <p:nvCxnSpPr>
          <p:cNvPr id="23" name="Straight Connector 22">
            <a:extLst>
              <a:ext uri="{FF2B5EF4-FFF2-40B4-BE49-F238E27FC236}">
                <a16:creationId xmlns:a16="http://schemas.microsoft.com/office/drawing/2014/main" id="{67037B64-1712-9CEA-ED90-9ECB37BED5A3}"/>
              </a:ext>
            </a:extLst>
          </p:cNvPr>
          <p:cNvCxnSpPr>
            <a:cxnSpLocks/>
            <a:endCxn id="101" idx="0"/>
          </p:cNvCxnSpPr>
          <p:nvPr/>
        </p:nvCxnSpPr>
        <p:spPr>
          <a:xfrm>
            <a:off x="4432411" y="2696831"/>
            <a:ext cx="0" cy="783188"/>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802B1AD-3CF7-EE1E-744E-E8CF8600F7BF}"/>
              </a:ext>
            </a:extLst>
          </p:cNvPr>
          <p:cNvSpPr txBox="1"/>
          <p:nvPr/>
        </p:nvSpPr>
        <p:spPr>
          <a:xfrm>
            <a:off x="4432411" y="1457462"/>
            <a:ext cx="671979"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1974</a:t>
            </a:r>
          </a:p>
        </p:txBody>
      </p:sp>
      <p:sp>
        <p:nvSpPr>
          <p:cNvPr id="44" name="TextBox 43">
            <a:extLst>
              <a:ext uri="{FF2B5EF4-FFF2-40B4-BE49-F238E27FC236}">
                <a16:creationId xmlns:a16="http://schemas.microsoft.com/office/drawing/2014/main" id="{DC9B2762-66A1-E485-EA1D-7E3C3797C827}"/>
              </a:ext>
            </a:extLst>
          </p:cNvPr>
          <p:cNvSpPr txBox="1"/>
          <p:nvPr/>
        </p:nvSpPr>
        <p:spPr>
          <a:xfrm>
            <a:off x="4432411" y="1823589"/>
            <a:ext cx="1212448"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DEA EFFORTS</a:t>
            </a:r>
          </a:p>
        </p:txBody>
      </p:sp>
      <p:sp>
        <p:nvSpPr>
          <p:cNvPr id="45" name="TextBox 44">
            <a:extLst>
              <a:ext uri="{FF2B5EF4-FFF2-40B4-BE49-F238E27FC236}">
                <a16:creationId xmlns:a16="http://schemas.microsoft.com/office/drawing/2014/main" id="{10C4848E-C235-14C8-E499-95B8DE722406}"/>
              </a:ext>
            </a:extLst>
          </p:cNvPr>
          <p:cNvSpPr txBox="1"/>
          <p:nvPr/>
        </p:nvSpPr>
        <p:spPr>
          <a:xfrm>
            <a:off x="4432412" y="2111536"/>
            <a:ext cx="2400150" cy="738664"/>
          </a:xfrm>
          <a:prstGeom prst="rect">
            <a:avLst/>
          </a:prstGeom>
          <a:noFill/>
        </p:spPr>
        <p:txBody>
          <a:bodyPr wrap="square" rtlCol="0">
            <a:spAutoFit/>
          </a:bodyPr>
          <a:lstStyle/>
          <a:p>
            <a:pPr algn="just"/>
            <a:r>
              <a:rPr lang="en-US" sz="1050" dirty="0">
                <a:solidFill>
                  <a:schemeClr val="bg1"/>
                </a:solidFill>
                <a:latin typeface="Source Sans Pro" panose="020B0503030403020204" pitchFamily="34" charset="0"/>
                <a:ea typeface="Source Sans Pro" panose="020B0503030403020204" pitchFamily="34" charset="0"/>
              </a:rPr>
              <a:t>The DEA began to link seemingly isolated cocaine seizures, uncovering a well-organized smuggling effort orchestrated from Colombia.</a:t>
            </a:r>
            <a:endParaRPr lang="en-US" sz="1200" dirty="0">
              <a:solidFill>
                <a:schemeClr val="bg1"/>
              </a:solidFill>
              <a:latin typeface="Source Sans Pro" panose="020B0503030403020204" pitchFamily="34" charset="0"/>
              <a:ea typeface="Source Sans Pro" panose="020B0503030403020204" pitchFamily="34" charset="0"/>
            </a:endParaRPr>
          </a:p>
        </p:txBody>
      </p:sp>
      <p:cxnSp>
        <p:nvCxnSpPr>
          <p:cNvPr id="34" name="Straight Connector 33">
            <a:extLst>
              <a:ext uri="{FF2B5EF4-FFF2-40B4-BE49-F238E27FC236}">
                <a16:creationId xmlns:a16="http://schemas.microsoft.com/office/drawing/2014/main" id="{DD52AC02-CDF3-ECFB-FA91-B42C0D451AB0}"/>
              </a:ext>
            </a:extLst>
          </p:cNvPr>
          <p:cNvCxnSpPr>
            <a:cxnSpLocks/>
            <a:stCxn id="104" idx="4"/>
          </p:cNvCxnSpPr>
          <p:nvPr/>
        </p:nvCxnSpPr>
        <p:spPr>
          <a:xfrm flipH="1">
            <a:off x="6999569" y="3645960"/>
            <a:ext cx="8770" cy="777510"/>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3120E3A6-4FAC-FCD7-7C96-89ADFE815B9C}"/>
              </a:ext>
            </a:extLst>
          </p:cNvPr>
          <p:cNvGrpSpPr/>
          <p:nvPr/>
        </p:nvGrpSpPr>
        <p:grpSpPr>
          <a:xfrm>
            <a:off x="7008340" y="4116488"/>
            <a:ext cx="2348096" cy="1743105"/>
            <a:chOff x="7093798" y="4079411"/>
            <a:chExt cx="2348096" cy="1743105"/>
          </a:xfrm>
        </p:grpSpPr>
        <p:sp>
          <p:nvSpPr>
            <p:cNvPr id="55" name="TextBox 54">
              <a:extLst>
                <a:ext uri="{FF2B5EF4-FFF2-40B4-BE49-F238E27FC236}">
                  <a16:creationId xmlns:a16="http://schemas.microsoft.com/office/drawing/2014/main" id="{0A3DE5B7-6B11-3752-C26C-39E3B63AA0C3}"/>
                </a:ext>
              </a:extLst>
            </p:cNvPr>
            <p:cNvSpPr txBox="1"/>
            <p:nvPr/>
          </p:nvSpPr>
          <p:spPr>
            <a:xfrm>
              <a:off x="7093798" y="4079411"/>
              <a:ext cx="1200970"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Mid 1970s</a:t>
              </a:r>
            </a:p>
          </p:txBody>
        </p:sp>
        <p:sp>
          <p:nvSpPr>
            <p:cNvPr id="56" name="TextBox 55">
              <a:extLst>
                <a:ext uri="{FF2B5EF4-FFF2-40B4-BE49-F238E27FC236}">
                  <a16:creationId xmlns:a16="http://schemas.microsoft.com/office/drawing/2014/main" id="{EA8C80E9-4D2D-D43B-6B61-A57286DB9455}"/>
                </a:ext>
              </a:extLst>
            </p:cNvPr>
            <p:cNvSpPr txBox="1"/>
            <p:nvPr/>
          </p:nvSpPr>
          <p:spPr>
            <a:xfrm>
              <a:off x="7093798" y="4510190"/>
              <a:ext cx="1480470"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PABLO ESCOBAR</a:t>
              </a:r>
            </a:p>
          </p:txBody>
        </p:sp>
        <p:sp>
          <p:nvSpPr>
            <p:cNvPr id="57" name="TextBox 56">
              <a:extLst>
                <a:ext uri="{FF2B5EF4-FFF2-40B4-BE49-F238E27FC236}">
                  <a16:creationId xmlns:a16="http://schemas.microsoft.com/office/drawing/2014/main" id="{E6A82E37-9E36-C3D0-FA12-0CC422ACE113}"/>
                </a:ext>
              </a:extLst>
            </p:cNvPr>
            <p:cNvSpPr txBox="1"/>
            <p:nvPr/>
          </p:nvSpPr>
          <p:spPr>
            <a:xfrm>
              <a:off x="7093798" y="4760687"/>
              <a:ext cx="2348096" cy="1061829"/>
            </a:xfrm>
            <a:prstGeom prst="rect">
              <a:avLst/>
            </a:prstGeom>
            <a:noFill/>
          </p:spPr>
          <p:txBody>
            <a:bodyPr wrap="square" rtlCol="0">
              <a:spAutoFit/>
            </a:bodyPr>
            <a:lstStyle/>
            <a:p>
              <a:pPr algn="just"/>
              <a:r>
                <a:rPr lang="en-US" sz="1050" b="0" i="0" dirty="0">
                  <a:solidFill>
                    <a:schemeClr val="bg1"/>
                  </a:solidFill>
                  <a:effectLst/>
                  <a:latin typeface="Source Sans Pro" panose="020B0503030403020204" pitchFamily="34" charset="0"/>
                  <a:ea typeface="Source Sans Pro" panose="020B0503030403020204" pitchFamily="34" charset="0"/>
                </a:rPr>
                <a:t>The Medellin Cartel, led by Pablo Escobar, became the dominant organization in the cocaine trade. Drug trafficking fueled violence, corruption, and political instability in Colombia.</a:t>
              </a:r>
              <a:endParaRPr lang="en-US" sz="1050" dirty="0">
                <a:solidFill>
                  <a:schemeClr val="bg1"/>
                </a:solidFill>
                <a:latin typeface="Source Sans Pro" panose="020B0503030403020204" pitchFamily="34" charset="0"/>
                <a:ea typeface="Source Sans Pro" panose="020B0503030403020204" pitchFamily="34" charset="0"/>
              </a:endParaRPr>
            </a:p>
          </p:txBody>
        </p:sp>
      </p:grpSp>
      <p:cxnSp>
        <p:nvCxnSpPr>
          <p:cNvPr id="46" name="Straight Connector 45">
            <a:extLst>
              <a:ext uri="{FF2B5EF4-FFF2-40B4-BE49-F238E27FC236}">
                <a16:creationId xmlns:a16="http://schemas.microsoft.com/office/drawing/2014/main" id="{3CF454B7-4469-7C0F-80A7-A876F481BEF9}"/>
              </a:ext>
            </a:extLst>
          </p:cNvPr>
          <p:cNvCxnSpPr>
            <a:cxnSpLocks/>
            <a:endCxn id="105" idx="0"/>
          </p:cNvCxnSpPr>
          <p:nvPr/>
        </p:nvCxnSpPr>
        <p:spPr>
          <a:xfrm>
            <a:off x="9560939" y="2719109"/>
            <a:ext cx="0" cy="719416"/>
          </a:xfrm>
          <a:prstGeom prst="line">
            <a:avLst/>
          </a:prstGeom>
          <a:ln w="12700">
            <a:solidFill>
              <a:srgbClr val="C9C7C7"/>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CE5D6CD9-CA6C-4A84-D463-8BEBDAC5C8CF}"/>
              </a:ext>
            </a:extLst>
          </p:cNvPr>
          <p:cNvSpPr txBox="1"/>
          <p:nvPr/>
        </p:nvSpPr>
        <p:spPr>
          <a:xfrm>
            <a:off x="9560939" y="1389412"/>
            <a:ext cx="671979" cy="369332"/>
          </a:xfrm>
          <a:prstGeom prst="rect">
            <a:avLst/>
          </a:prstGeom>
          <a:noFill/>
        </p:spPr>
        <p:txBody>
          <a:bodyPr wrap="none" rtlCol="0">
            <a:spAutoFit/>
          </a:bodyPr>
          <a:lstStyle/>
          <a:p>
            <a:r>
              <a:rPr lang="en-US" b="1" dirty="0">
                <a:solidFill>
                  <a:srgbClr val="C9C7C7"/>
                </a:solidFill>
                <a:latin typeface="Source Sans Pro" panose="020B0503030403020204" pitchFamily="34" charset="0"/>
                <a:ea typeface="Source Sans Pro" panose="020B0503030403020204" pitchFamily="34" charset="0"/>
              </a:rPr>
              <a:t>1979</a:t>
            </a:r>
          </a:p>
        </p:txBody>
      </p:sp>
      <p:sp>
        <p:nvSpPr>
          <p:cNvPr id="59" name="TextBox 58">
            <a:extLst>
              <a:ext uri="{FF2B5EF4-FFF2-40B4-BE49-F238E27FC236}">
                <a16:creationId xmlns:a16="http://schemas.microsoft.com/office/drawing/2014/main" id="{E1894E93-030D-38B3-5C05-CE8C9236ED2F}"/>
              </a:ext>
            </a:extLst>
          </p:cNvPr>
          <p:cNvSpPr txBox="1"/>
          <p:nvPr/>
        </p:nvSpPr>
        <p:spPr>
          <a:xfrm>
            <a:off x="9560939" y="1755539"/>
            <a:ext cx="911660" cy="307777"/>
          </a:xfrm>
          <a:prstGeom prst="rect">
            <a:avLst/>
          </a:prstGeom>
          <a:noFill/>
        </p:spPr>
        <p:txBody>
          <a:bodyPr wrap="none" rtlCol="0">
            <a:spAutoFit/>
          </a:bodyPr>
          <a:lstStyle/>
          <a:p>
            <a:r>
              <a:rPr lang="en-US" sz="1400" b="1" dirty="0">
                <a:solidFill>
                  <a:schemeClr val="bg1"/>
                </a:solidFill>
                <a:latin typeface="Source Sans Pro" panose="020B0503030403020204" pitchFamily="34" charset="0"/>
                <a:ea typeface="Source Sans Pro" panose="020B0503030403020204" pitchFamily="34" charset="0"/>
              </a:rPr>
              <a:t>RECORDS</a:t>
            </a:r>
          </a:p>
        </p:txBody>
      </p:sp>
      <p:sp>
        <p:nvSpPr>
          <p:cNvPr id="60" name="TextBox 59">
            <a:extLst>
              <a:ext uri="{FF2B5EF4-FFF2-40B4-BE49-F238E27FC236}">
                <a16:creationId xmlns:a16="http://schemas.microsoft.com/office/drawing/2014/main" id="{25DEC1B1-B91B-5941-5B7C-E0142229CEFA}"/>
              </a:ext>
            </a:extLst>
          </p:cNvPr>
          <p:cNvSpPr txBox="1"/>
          <p:nvPr/>
        </p:nvSpPr>
        <p:spPr>
          <a:xfrm>
            <a:off x="9560939" y="2061958"/>
            <a:ext cx="2400150" cy="738664"/>
          </a:xfrm>
          <a:prstGeom prst="rect">
            <a:avLst/>
          </a:prstGeom>
          <a:noFill/>
        </p:spPr>
        <p:txBody>
          <a:bodyPr wrap="square" rtlCol="0">
            <a:spAutoFit/>
          </a:bodyPr>
          <a:lstStyle/>
          <a:p>
            <a:pPr algn="just"/>
            <a:r>
              <a:rPr lang="en-US" sz="105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Drug use in the U.S. reached an all-time high, with two-thirds of young adults and one in five adults reporting having used an illicit drug.</a:t>
            </a:r>
            <a:endParaRPr lang="en-US" sz="120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p:txBody>
      </p:sp>
      <p:sp>
        <p:nvSpPr>
          <p:cNvPr id="97" name="Oval 96">
            <a:extLst>
              <a:ext uri="{FF2B5EF4-FFF2-40B4-BE49-F238E27FC236}">
                <a16:creationId xmlns:a16="http://schemas.microsoft.com/office/drawing/2014/main" id="{15A6C86D-87E9-F3F3-7183-1BD1317D8285}"/>
              </a:ext>
            </a:extLst>
          </p:cNvPr>
          <p:cNvSpPr/>
          <p:nvPr/>
        </p:nvSpPr>
        <p:spPr>
          <a:xfrm>
            <a:off x="1780648" y="3480019"/>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51C26106-35F3-98A0-8D78-A4B798978AE2}"/>
              </a:ext>
            </a:extLst>
          </p:cNvPr>
          <p:cNvSpPr/>
          <p:nvPr/>
        </p:nvSpPr>
        <p:spPr>
          <a:xfrm>
            <a:off x="4333456" y="3480019"/>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EA40FDD1-7E14-12BB-79B1-BD17E2908BDA}"/>
              </a:ext>
            </a:extLst>
          </p:cNvPr>
          <p:cNvSpPr/>
          <p:nvPr/>
        </p:nvSpPr>
        <p:spPr>
          <a:xfrm>
            <a:off x="6909384" y="3448050"/>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C18CCDBB-4DFF-63DD-36D3-AC896C1C197B}"/>
              </a:ext>
            </a:extLst>
          </p:cNvPr>
          <p:cNvSpPr/>
          <p:nvPr/>
        </p:nvSpPr>
        <p:spPr>
          <a:xfrm>
            <a:off x="9461984" y="3438525"/>
            <a:ext cx="197910" cy="197910"/>
          </a:xfrm>
          <a:prstGeom prst="ellipse">
            <a:avLst/>
          </a:prstGeom>
          <a:gradFill flip="none" rotWithShape="1">
            <a:gsLst>
              <a:gs pos="100000">
                <a:srgbClr val="C9C7C7">
                  <a:shade val="30000"/>
                  <a:satMod val="115000"/>
                </a:srgbClr>
              </a:gs>
              <a:gs pos="50000">
                <a:srgbClr val="C9C7C7">
                  <a:shade val="67500"/>
                  <a:satMod val="115000"/>
                </a:srgbClr>
              </a:gs>
              <a:gs pos="0">
                <a:srgbClr val="C9C7C7">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210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
        <p159:morph option="byObject"/>
      </p:transition>
    </mc:Choice>
    <mc:Fallback xmlns="">
      <p:transition spd="slow" advClick="0" advTm="5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2137</TotalTime>
  <Words>2292</Words>
  <Application>Microsoft Office PowerPoint</Application>
  <PresentationFormat>Widescreen</PresentationFormat>
  <Paragraphs>148</Paragraphs>
  <Slides>28</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Kjersti Soberg</dc:creator>
  <cp:lastModifiedBy>Kjersti Soberg</cp:lastModifiedBy>
  <cp:revision>31</cp:revision>
  <dcterms:created xsi:type="dcterms:W3CDTF">2023-12-08T16:23:40Z</dcterms:created>
  <dcterms:modified xsi:type="dcterms:W3CDTF">2024-02-28T19:07:21Z</dcterms:modified>
</cp:coreProperties>
</file>